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63" r:id="rId4"/>
    <p:sldId id="265" r:id="rId5"/>
    <p:sldId id="266" r:id="rId6"/>
    <p:sldId id="267" r:id="rId7"/>
    <p:sldId id="268" r:id="rId8"/>
    <p:sldId id="259" r:id="rId9"/>
    <p:sldId id="338" r:id="rId10"/>
    <p:sldId id="371" r:id="rId11"/>
    <p:sldId id="269" r:id="rId12"/>
    <p:sldId id="258" r:id="rId13"/>
    <p:sldId id="260" r:id="rId14"/>
    <p:sldId id="333" r:id="rId15"/>
    <p:sldId id="261" r:id="rId16"/>
    <p:sldId id="334" r:id="rId17"/>
    <p:sldId id="369" r:id="rId18"/>
    <p:sldId id="335" r:id="rId19"/>
    <p:sldId id="262" r:id="rId20"/>
    <p:sldId id="263" r:id="rId21"/>
    <p:sldId id="336" r:id="rId22"/>
    <p:sldId id="340" r:id="rId23"/>
    <p:sldId id="341" r:id="rId24"/>
    <p:sldId id="368" r:id="rId25"/>
    <p:sldId id="367" r:id="rId26"/>
    <p:sldId id="270" r:id="rId27"/>
    <p:sldId id="342" r:id="rId28"/>
    <p:sldId id="343" r:id="rId29"/>
    <p:sldId id="272" r:id="rId30"/>
    <p:sldId id="370" r:id="rId31"/>
    <p:sldId id="344" r:id="rId32"/>
    <p:sldId id="345" r:id="rId33"/>
    <p:sldId id="346" r:id="rId34"/>
    <p:sldId id="347" r:id="rId35"/>
    <p:sldId id="348" r:id="rId36"/>
    <p:sldId id="356" r:id="rId37"/>
    <p:sldId id="358" r:id="rId38"/>
    <p:sldId id="349" r:id="rId39"/>
    <p:sldId id="350" r:id="rId40"/>
    <p:sldId id="351" r:id="rId41"/>
    <p:sldId id="357" r:id="rId42"/>
    <p:sldId id="352" r:id="rId43"/>
    <p:sldId id="353" r:id="rId44"/>
    <p:sldId id="354" r:id="rId45"/>
    <p:sldId id="355" r:id="rId46"/>
    <p:sldId id="359" r:id="rId47"/>
    <p:sldId id="360" r:id="rId48"/>
    <p:sldId id="361" r:id="rId49"/>
    <p:sldId id="362" r:id="rId50"/>
    <p:sldId id="366" r:id="rId51"/>
    <p:sldId id="365" r:id="rId5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36">
          <p15:clr>
            <a:srgbClr val="A4A3A4"/>
          </p15:clr>
        </p15:guide>
        <p15:guide id="2" orient="horz" pos="460">
          <p15:clr>
            <a:srgbClr val="A4A3A4"/>
          </p15:clr>
        </p15:guide>
        <p15:guide id="3" orient="horz" pos="1449">
          <p15:clr>
            <a:srgbClr val="A4A3A4"/>
          </p15:clr>
        </p15:guide>
        <p15:guide id="4" orient="horz" pos="2569">
          <p15:clr>
            <a:srgbClr val="A4A3A4"/>
          </p15:clr>
        </p15:guide>
        <p15:guide id="5" orient="horz" pos="3847">
          <p15:clr>
            <a:srgbClr val="A4A3A4"/>
          </p15:clr>
        </p15:guide>
        <p15:guide id="6" orient="horz" pos="817">
          <p15:clr>
            <a:srgbClr val="A4A3A4"/>
          </p15:clr>
        </p15:guide>
        <p15:guide id="7" orient="horz" pos="3997">
          <p15:clr>
            <a:srgbClr val="A4A3A4"/>
          </p15:clr>
        </p15:guide>
        <p15:guide id="8" pos="5705">
          <p15:clr>
            <a:srgbClr val="A4A3A4"/>
          </p15:clr>
        </p15:guide>
        <p15:guide id="9" pos="1942">
          <p15:clr>
            <a:srgbClr val="A4A3A4"/>
          </p15:clr>
        </p15:guide>
        <p15:guide id="10" pos="4395">
          <p15:clr>
            <a:srgbClr val="A4A3A4"/>
          </p15:clr>
        </p15:guide>
        <p15:guide id="11" pos="1493">
          <p15:clr>
            <a:srgbClr val="A4A3A4"/>
          </p15:clr>
        </p15:guide>
        <p15:guide id="12" pos="2340">
          <p15:clr>
            <a:srgbClr val="A4A3A4"/>
          </p15:clr>
        </p15:guide>
        <p15:guide id="13" pos="55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82" roundtripDataSignature="AMtx7miTlnsFjRwxOy5Q8W5KX7SGAE0O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F05"/>
    <a:srgbClr val="DD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25"/>
    <p:restoredTop sz="94966" autoAdjust="0"/>
  </p:normalViewPr>
  <p:slideViewPr>
    <p:cSldViewPr snapToGrid="0" snapToObjects="1" showGuides="1">
      <p:cViewPr varScale="1">
        <p:scale>
          <a:sx n="121" d="100"/>
          <a:sy n="121" d="100"/>
        </p:scale>
        <p:origin x="1112" y="184"/>
      </p:cViewPr>
      <p:guideLst>
        <p:guide orient="horz" pos="4236"/>
        <p:guide orient="horz" pos="460"/>
        <p:guide orient="horz" pos="1449"/>
        <p:guide orient="horz" pos="2569"/>
        <p:guide orient="horz" pos="3847"/>
        <p:guide orient="horz" pos="817"/>
        <p:guide orient="horz" pos="3997"/>
        <p:guide pos="5705"/>
        <p:guide pos="1942"/>
        <p:guide pos="4395"/>
        <p:guide pos="1493"/>
        <p:guide pos="2340"/>
        <p:guide pos="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82" Type="http://customschemas.google.com/relationships/presentationmetadata" Target="meta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55133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1030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759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9564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1499172a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8c149917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2835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1499172a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8c149917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1499172a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8c149917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4071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1499172a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8c1499172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0232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1499172a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8c1499172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98761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1499172a_0_4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g8c1499172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c1499172a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8c149917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1499172a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8c1499172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1499172a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8c1499172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974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1499172a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8c149917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8870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c1499172a_0_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8c1499172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7938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c1499172a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8c149917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096951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1330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382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8c1499172a_0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g8c1499172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2930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20377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266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31911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39996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55725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0186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151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1613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69587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45784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065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678739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11241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21445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72044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52192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33914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71901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86554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847948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33164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0418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64554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94580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65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293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6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sldNum" idx="1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8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1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2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630237" y="457200"/>
            <a:ext cx="2949576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>
            <a:spLocks noGrp="1"/>
          </p:cNvSpPr>
          <p:nvPr>
            <p:ph type="pic" idx="2"/>
          </p:nvPr>
        </p:nvSpPr>
        <p:spPr>
          <a:xfrm>
            <a:off x="3887787" y="987425"/>
            <a:ext cx="462915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1"/>
          </p:nvPr>
        </p:nvSpPr>
        <p:spPr>
          <a:xfrm>
            <a:off x="630237" y="2057400"/>
            <a:ext cx="294957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>
            <a:spLocks noGrp="1"/>
          </p:cNvSpPr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sz="5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1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sldNum" idx="12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1"/>
          <p:cNvSpPr txBox="1">
            <a:spLocks noGrp="1"/>
          </p:cNvSpPr>
          <p:nvPr>
            <p:ph type="title"/>
          </p:nvPr>
        </p:nvSpPr>
        <p:spPr>
          <a:xfrm>
            <a:off x="1143000" y="1122362"/>
            <a:ext cx="6858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body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623887" y="1709738"/>
            <a:ext cx="788670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623887" y="4589462"/>
            <a:ext cx="7886701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bg>
      <p:bgPr>
        <a:solidFill>
          <a:srgbClr val="FFFFFF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5"/>
          <p:cNvSpPr txBox="1">
            <a:spLocks noGrp="1"/>
          </p:cNvSpPr>
          <p:nvPr>
            <p:ph type="title"/>
          </p:nvPr>
        </p:nvSpPr>
        <p:spPr>
          <a:xfrm>
            <a:off x="630237" y="365125"/>
            <a:ext cx="78867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body" idx="1"/>
          </p:nvPr>
        </p:nvSpPr>
        <p:spPr>
          <a:xfrm>
            <a:off x="630237" y="1681163"/>
            <a:ext cx="386873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2"/>
          </p:nvPr>
        </p:nvSpPr>
        <p:spPr>
          <a:xfrm>
            <a:off x="4629150" y="1681163"/>
            <a:ext cx="38877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sldNum" idx="12"/>
          </p:nvPr>
        </p:nvSpPr>
        <p:spPr>
          <a:xfrm>
            <a:off x="8256726" y="6404292"/>
            <a:ext cx="258624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sldNum" idx="1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gupubs.onlinelibrary.wiley.com/doi/full/10.1002/2017GC00694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gupubs.onlinelibrary.wiley.com/doi/full/10.1029/2019GL086611" TargetMode="External"/><Relationship Id="rId4" Type="http://schemas.openxmlformats.org/officeDocument/2006/relationships/hyperlink" Target="https://se.copernicus.org/articles/9/267/2018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lient=safari&amp;rls=en&amp;q=fraters+newton+solver+aspect&amp;ie=UTF-8&amp;oe=UTF-8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agupubs.onlinelibrary.wiley.com/doi/full/10.1029/2019GL086611" TargetMode="External"/><Relationship Id="rId4" Type="http://schemas.openxmlformats.org/officeDocument/2006/relationships/hyperlink" Target="https://se.copernicus.org/articles/9/267/2018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467-020-16176-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1029/2019TC005578." TargetMode="External"/><Relationship Id="rId4" Type="http://schemas.openxmlformats.org/officeDocument/2006/relationships/hyperlink" Target="https://agupubs.onlinelibrary.wiley.com/doi/full/10.1029/2019GL086611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9618602_A_Lagrangian_integration_point_finite_element_method_for_large_deformation_modeling_of_viscoelastic_geomateria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84471" y="201440"/>
            <a:ext cx="66357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CIG Tectonics Modeling Tutorial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84475" y="1028647"/>
            <a:ext cx="9059400" cy="572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40631" marR="0" lvl="0" indent="-2406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Overview and Schedule</a:t>
            </a:r>
            <a:endParaRPr sz="2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40630" marR="0" lvl="0" indent="-24063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Session 1. Introduction to ASPECT Basics </a:t>
            </a:r>
            <a:endParaRPr sz="2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40631" marR="0" lvl="0" indent="-2406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Session 2. Modifying and Coding in ASPECT</a:t>
            </a:r>
            <a:endParaRPr sz="2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40630" marR="0" lvl="0" indent="-24063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Session 3. Lithospheric Deformation*</a:t>
            </a:r>
            <a:endParaRPr sz="2400" b="1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914400" indent="-355600">
              <a:lnSpc>
                <a:spcPct val="150000"/>
              </a:lnSpc>
              <a:buSzPts val="2000"/>
              <a:buFont typeface="Times New Roman"/>
              <a:buChar char="●"/>
            </a:pPr>
            <a:r>
              <a:rPr lang="en-US" sz="2000" dirty="0">
                <a:latin typeface="Trebuchet MS"/>
                <a:ea typeface="Trebuchet MS"/>
                <a:cs typeface="Trebuchet MS"/>
                <a:sym typeface="Times New Roman"/>
              </a:rPr>
              <a:t>Overview of Viscoelasticity, Nonlinear Viscous Flow and Plasticity</a:t>
            </a:r>
            <a:endParaRPr lang="en-US" sz="2000" b="1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9144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Example: (Bending Beam)</a:t>
            </a:r>
            <a:endParaRPr sz="20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9144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Example: Continental Extension</a:t>
            </a: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9144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Example: Brittle Thrust Wedge</a:t>
            </a: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914400" marR="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Example: Subduction</a:t>
            </a:r>
            <a:endParaRPr sz="20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40630" marR="0" lvl="0" indent="-24063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Session 4. Two-Phase Flow</a:t>
            </a:r>
            <a:endParaRPr sz="2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40631" marR="0" lvl="0" indent="-24063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Session 5. Complex Model Design with the World Builder</a:t>
            </a:r>
            <a:endParaRPr sz="24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63133" y="201440"/>
            <a:ext cx="56996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Additional Notes on Rheology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63133" y="1011939"/>
            <a:ext cx="9080867" cy="5493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18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These nonlinear systems of equations is not trivial to solve – requires global, and sometimes local, nonlinear iterations to solve.</a:t>
            </a:r>
          </a:p>
          <a:p>
            <a:pPr>
              <a:lnSpc>
                <a:spcPct val="150000"/>
              </a:lnSpc>
              <a:buSzPts val="2800"/>
            </a:pPr>
            <a:endParaRPr lang="en-US" sz="1800" dirty="0"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SzPts val="2800"/>
            </a:pPr>
            <a:endParaRPr lang="en-US" sz="1800" dirty="0"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SzPts val="2800"/>
            </a:pPr>
            <a:r>
              <a:rPr lang="en-US" sz="18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Frequently, varying the model design significantly changes the required number of nonlinear iterations. For large, time-dependent 3D simulations, doing 50-100 nonlinear iterations (for example) per time step is not practical.</a:t>
            </a:r>
          </a:p>
          <a:p>
            <a:pPr>
              <a:lnSpc>
                <a:spcPct val="150000"/>
              </a:lnSpc>
              <a:buSzPts val="2800"/>
            </a:pPr>
            <a:endParaRPr lang="en-US" sz="1800" dirty="0"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SzPts val="2800"/>
            </a:pPr>
            <a:endParaRPr lang="en-US" sz="1800" dirty="0"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SzPts val="2800"/>
            </a:pPr>
            <a:r>
              <a:rPr lang="en-US" sz="1800" dirty="0">
                <a:latin typeface="Trebuchet MS" panose="020B0703020202090204" pitchFamily="34" charset="0"/>
              </a:rPr>
              <a:t>Relevant ASPECT papers: </a:t>
            </a:r>
          </a:p>
          <a:p>
            <a:pPr>
              <a:lnSpc>
                <a:spcPct val="150000"/>
              </a:lnSpc>
              <a:buSzPts val="2800"/>
            </a:pPr>
            <a:r>
              <a:rPr lang="en-US" sz="1800" dirty="0" err="1">
                <a:latin typeface="Trebuchet MS" panose="020B0703020202090204" pitchFamily="34" charset="0"/>
                <a:hlinkClick r:id="rId3"/>
              </a:rPr>
              <a:t>Dannberg</a:t>
            </a:r>
            <a:r>
              <a:rPr lang="en-US" sz="1800" dirty="0">
                <a:latin typeface="Trebuchet MS" panose="020B0703020202090204" pitchFamily="34" charset="0"/>
                <a:hlinkClick r:id="rId3"/>
              </a:rPr>
              <a:t> et al. (2017)</a:t>
            </a:r>
            <a:endParaRPr lang="en-US" sz="1800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  <a:buSzPts val="2800"/>
            </a:pPr>
            <a:r>
              <a:rPr lang="en-US" sz="1800" dirty="0">
                <a:latin typeface="Trebuchet MS" panose="020B0703020202090204" pitchFamily="34" charset="0"/>
                <a:hlinkClick r:id="rId4"/>
              </a:rPr>
              <a:t>Glerum et al. (2018)</a:t>
            </a:r>
            <a:endParaRPr lang="en-US" sz="1800" dirty="0">
              <a:latin typeface="Trebuchet MS" panose="020B0703020202090204" pitchFamily="34" charset="0"/>
            </a:endParaRPr>
          </a:p>
          <a:p>
            <a:pPr>
              <a:lnSpc>
                <a:spcPct val="150000"/>
              </a:lnSpc>
              <a:buSzPts val="2800"/>
            </a:pPr>
            <a:r>
              <a:rPr lang="en-US" sz="1800" dirty="0">
                <a:latin typeface="Trebuchet MS" panose="020B0703020202090204" pitchFamily="34" charset="0"/>
                <a:hlinkClick r:id="rId5"/>
              </a:rPr>
              <a:t>Naliboff et al. (2020)</a:t>
            </a:r>
            <a:endParaRPr lang="en-US" sz="1800" dirty="0"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37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/>
        </p:nvSpPr>
        <p:spPr>
          <a:xfrm>
            <a:off x="63133" y="201440"/>
            <a:ext cx="51193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Formulate a Hypothesis to Test</a:t>
            </a:r>
            <a:endParaRPr sz="2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6" name="Google Shape;166;p9" descr="TDPfront_xsection_png3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96710"/>
            <a:ext cx="9144000" cy="378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/>
          <p:nvPr/>
        </p:nvSpPr>
        <p:spPr>
          <a:xfrm>
            <a:off x="63133" y="4856592"/>
            <a:ext cx="9080867" cy="161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2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Controls on deformation patterns? </a:t>
            </a:r>
            <a:endParaRPr sz="220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2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	rheology, rates of deformation, </a:t>
            </a:r>
            <a:r>
              <a:rPr lang="en-US" sz="22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i</a:t>
            </a:r>
            <a:r>
              <a:rPr lang="en-US" sz="22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nitial lithospheric structure …</a:t>
            </a:r>
            <a:endParaRPr sz="2200" u="none" strike="noStrike" cap="none" dirty="0">
              <a:solidFill>
                <a:srgbClr val="000000"/>
              </a:solidFill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200" strike="noStrike" cap="none" dirty="0">
                <a:solidFill>
                  <a:schemeClr val="tx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Continental </a:t>
            </a:r>
            <a:r>
              <a:rPr lang="en-US" sz="2200" dirty="0">
                <a:solidFill>
                  <a:schemeClr val="tx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e</a:t>
            </a:r>
            <a:r>
              <a:rPr lang="en-US" sz="2200" strike="noStrike" cap="none" dirty="0">
                <a:solidFill>
                  <a:schemeClr val="tx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xtension, subduction, thrust </a:t>
            </a:r>
            <a:r>
              <a:rPr lang="en-US" sz="2200" dirty="0">
                <a:solidFill>
                  <a:schemeClr val="tx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s</a:t>
            </a:r>
            <a:r>
              <a:rPr lang="en-US" sz="2200" strike="noStrike" cap="none" dirty="0">
                <a:solidFill>
                  <a:schemeClr val="tx1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heets</a:t>
            </a:r>
            <a:endParaRPr sz="2200" strike="noStrike" cap="none" dirty="0">
              <a:solidFill>
                <a:schemeClr val="tx1"/>
              </a:solidFill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25E989AD-1AD7-7946-9CEA-4081A8220312}"/>
              </a:ext>
            </a:extLst>
          </p:cNvPr>
          <p:cNvSpPr/>
          <p:nvPr/>
        </p:nvSpPr>
        <p:spPr>
          <a:xfrm>
            <a:off x="5382177" y="2652512"/>
            <a:ext cx="1050153" cy="615284"/>
          </a:xfrm>
          <a:prstGeom prst="donut">
            <a:avLst>
              <a:gd name="adj" fmla="val 70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0807DB52-F9D0-CC4F-8368-F24DCFB4F9F1}"/>
              </a:ext>
            </a:extLst>
          </p:cNvPr>
          <p:cNvSpPr/>
          <p:nvPr/>
        </p:nvSpPr>
        <p:spPr>
          <a:xfrm>
            <a:off x="8004508" y="2678257"/>
            <a:ext cx="1050153" cy="615284"/>
          </a:xfrm>
          <a:prstGeom prst="donut">
            <a:avLst>
              <a:gd name="adj" fmla="val 70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>
            <a:extLst>
              <a:ext uri="{FF2B5EF4-FFF2-40B4-BE49-F238E27FC236}">
                <a16:creationId xmlns:a16="http://schemas.microsoft.com/office/drawing/2014/main" id="{A4A7F669-2276-844B-B5C4-ED0A38F19D83}"/>
              </a:ext>
            </a:extLst>
          </p:cNvPr>
          <p:cNvSpPr/>
          <p:nvPr/>
        </p:nvSpPr>
        <p:spPr>
          <a:xfrm>
            <a:off x="6328108" y="2373243"/>
            <a:ext cx="1050153" cy="615284"/>
          </a:xfrm>
          <a:prstGeom prst="donut">
            <a:avLst>
              <a:gd name="adj" fmla="val 70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Viscoelasticity: Where is it important?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pic>
        <p:nvPicPr>
          <p:cNvPr id="80" name="Google Shape;80;p2" descr="TDPfront_xsection_png3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9993"/>
            <a:ext cx="9144002" cy="3780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0" y="5188466"/>
            <a:ext cx="8866500" cy="15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The lithosphere deformation through of viscous, plastic (brittle), and elastic deformation</a:t>
            </a:r>
            <a:endParaRPr sz="22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Elastic deformation is important in regions undergoing flexure*</a:t>
            </a:r>
            <a:endParaRPr sz="22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3071F64F-061C-C342-8E91-C6574C37D6AB}"/>
              </a:ext>
            </a:extLst>
          </p:cNvPr>
          <p:cNvSpPr/>
          <p:nvPr/>
        </p:nvSpPr>
        <p:spPr>
          <a:xfrm>
            <a:off x="5229504" y="2761011"/>
            <a:ext cx="1347941" cy="761508"/>
          </a:xfrm>
          <a:prstGeom prst="donut">
            <a:avLst>
              <a:gd name="adj" fmla="val 70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E2524E56-67BD-9B44-9F93-C320079D7430}"/>
              </a:ext>
            </a:extLst>
          </p:cNvPr>
          <p:cNvSpPr/>
          <p:nvPr/>
        </p:nvSpPr>
        <p:spPr>
          <a:xfrm>
            <a:off x="2482840" y="2667492"/>
            <a:ext cx="1347941" cy="761508"/>
          </a:xfrm>
          <a:prstGeom prst="donut">
            <a:avLst>
              <a:gd name="adj" fmla="val 70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Viscoelasticity in ASPECT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0" y="1034714"/>
            <a:ext cx="8991449" cy="582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Material Models: Viscoelastic and </a:t>
            </a: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ViscoPlastic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Rheology Module: Elasticity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Benchmarks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-US" sz="2200" b="1" dirty="0" err="1">
                <a:latin typeface="Trebuchet MS"/>
                <a:ea typeface="Trebuchet MS"/>
                <a:cs typeface="Trebuchet MS"/>
                <a:sym typeface="Times New Roman"/>
              </a:rPr>
              <a:t>viscoelastic_bending_beam</a:t>
            </a: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, </a:t>
            </a: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viscoelastic_beam_modified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viscoelastic_stress_build</a:t>
            </a: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-up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viscoelastic_plate_flexure</a:t>
            </a:r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free_surface_tractions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viscoelastic_plastic_shear_bands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4572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viscoelastic_plstic_simple_shear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* No paper yet, but lots of documentation within ASPECT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Open </a:t>
            </a: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prm</a:t>
            </a: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 file: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leafpad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viscoelastic_bending_beam.prm</a:t>
            </a:r>
            <a:endParaRPr sz="1800" b="0" i="0" u="none" strike="noStrike" cap="none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1499172a_0_11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Overview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99" name="Google Shape;99;g8c1499172a_0_11"/>
          <p:cNvSpPr txBox="1"/>
          <p:nvPr/>
        </p:nvSpPr>
        <p:spPr>
          <a:xfrm>
            <a:off x="1401413" y="5961854"/>
            <a:ext cx="6341173" cy="848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Dense </a:t>
            </a:r>
            <a:r>
              <a:rPr lang="en-US" sz="2200" dirty="0" err="1">
                <a:latin typeface="Trebuchet MS"/>
                <a:ea typeface="Trebuchet MS"/>
                <a:cs typeface="Trebuchet MS"/>
                <a:sym typeface="Times New Roman"/>
              </a:rPr>
              <a:t>viscoselastic</a:t>
            </a: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 beam within a low density and viscous fluid subject to gravity.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5C83A3-5C26-8741-B051-ED1F202C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13" y="1106479"/>
            <a:ext cx="6341173" cy="48553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3A08E7-B705-7B4D-A015-8FAB2F64021F}"/>
              </a:ext>
            </a:extLst>
          </p:cNvPr>
          <p:cNvSpPr/>
          <p:nvPr/>
        </p:nvSpPr>
        <p:spPr>
          <a:xfrm>
            <a:off x="344713" y="3127803"/>
            <a:ext cx="10567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imes New Roman"/>
              </a:rPr>
              <a:t>No Slip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373C8-854F-FA49-90A4-B0D87222C10F}"/>
              </a:ext>
            </a:extLst>
          </p:cNvPr>
          <p:cNvSpPr/>
          <p:nvPr/>
        </p:nvSpPr>
        <p:spPr>
          <a:xfrm>
            <a:off x="3926630" y="1106479"/>
            <a:ext cx="12907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imes New Roman"/>
              </a:rPr>
              <a:t>Free Slip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B8737-37EE-B84C-834B-A3C0BE0C4026}"/>
              </a:ext>
            </a:extLst>
          </p:cNvPr>
          <p:cNvSpPr/>
          <p:nvPr/>
        </p:nvSpPr>
        <p:spPr>
          <a:xfrm>
            <a:off x="3926630" y="5530967"/>
            <a:ext cx="12907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imes New Roman"/>
              </a:rPr>
              <a:t>Free Slip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F5EE1-578A-474C-9D1B-C0091F804D7F}"/>
              </a:ext>
            </a:extLst>
          </p:cNvPr>
          <p:cNvSpPr/>
          <p:nvPr/>
        </p:nvSpPr>
        <p:spPr>
          <a:xfrm>
            <a:off x="7742586" y="3213556"/>
            <a:ext cx="12907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imes New Roman"/>
              </a:rPr>
              <a:t>Free Slip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3798AD-2A46-DC48-A1FC-A6BA30CD1FB5}"/>
              </a:ext>
            </a:extLst>
          </p:cNvPr>
          <p:cNvSpPr/>
          <p:nvPr/>
        </p:nvSpPr>
        <p:spPr>
          <a:xfrm>
            <a:off x="1710992" y="3127803"/>
            <a:ext cx="33826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imes New Roman"/>
              </a:rPr>
              <a:t>Viscoelastic, Dense Beam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CFA3C6-994D-2E48-BE25-C6A1962CF208}"/>
              </a:ext>
            </a:extLst>
          </p:cNvPr>
          <p:cNvSpPr/>
          <p:nvPr/>
        </p:nvSpPr>
        <p:spPr>
          <a:xfrm>
            <a:off x="1710991" y="4185562"/>
            <a:ext cx="26276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imes New Roman"/>
              </a:rPr>
              <a:t>Viscous, Light Fluid</a:t>
            </a:r>
            <a:endParaRPr lang="en-US" sz="2200" dirty="0">
              <a:solidFill>
                <a:srgbClr val="FFC000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9E3C3E9-7797-2F41-BA06-8937F634A721}"/>
              </a:ext>
            </a:extLst>
          </p:cNvPr>
          <p:cNvSpPr/>
          <p:nvPr/>
        </p:nvSpPr>
        <p:spPr>
          <a:xfrm>
            <a:off x="6198778" y="2695064"/>
            <a:ext cx="219339" cy="129636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DAA8CF-DB66-A248-A507-01964FAF7153}"/>
              </a:ext>
            </a:extLst>
          </p:cNvPr>
          <p:cNvSpPr/>
          <p:nvPr/>
        </p:nvSpPr>
        <p:spPr>
          <a:xfrm>
            <a:off x="5757655" y="2285615"/>
            <a:ext cx="11015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imes New Roman"/>
              </a:rPr>
              <a:t>Gravity</a:t>
            </a:r>
            <a:endParaRPr lang="en-US" sz="2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A05245-1C53-604A-939A-09EA8AE03D95}"/>
              </a:ext>
            </a:extLst>
          </p:cNvPr>
          <p:cNvSpPr/>
          <p:nvPr/>
        </p:nvSpPr>
        <p:spPr>
          <a:xfrm>
            <a:off x="7753807" y="1106479"/>
            <a:ext cx="1279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rebuchet MS"/>
                <a:sym typeface="Times New Roman"/>
              </a:rPr>
              <a:t>7.5x5 km</a:t>
            </a:r>
          </a:p>
          <a:p>
            <a:r>
              <a:rPr lang="en-US" sz="1800" dirty="0">
                <a:latin typeface="Trebuchet MS"/>
                <a:sym typeface="Times New Roman"/>
              </a:rPr>
              <a:t>100 m grid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67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1499172a_0_11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Overview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291CFAC-B67C-8A41-9CAA-7DBD7F1B8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13" y="1120652"/>
            <a:ext cx="6341173" cy="4855376"/>
          </a:xfrm>
          <a:prstGeom prst="rect">
            <a:avLst/>
          </a:prstGeom>
        </p:spPr>
      </p:pic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BF1690D2-5815-1E46-9E78-886718FD7DFB}"/>
              </a:ext>
            </a:extLst>
          </p:cNvPr>
          <p:cNvSpPr txBox="1"/>
          <p:nvPr/>
        </p:nvSpPr>
        <p:spPr>
          <a:xfrm>
            <a:off x="1401413" y="5961854"/>
            <a:ext cx="6341173" cy="58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The beam undergoes viscoelastic flexure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1499172a_0_11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Overview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BF1690D2-5815-1E46-9E78-886718FD7DFB}"/>
              </a:ext>
            </a:extLst>
          </p:cNvPr>
          <p:cNvSpPr txBox="1"/>
          <p:nvPr/>
        </p:nvSpPr>
        <p:spPr>
          <a:xfrm>
            <a:off x="1401413" y="5961854"/>
            <a:ext cx="6341173" cy="58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Viscoelastic stresses accumulate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3981C5-E967-294B-BA27-6CF486B44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11" y="1120653"/>
            <a:ext cx="6341173" cy="48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3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1499172a_0_16"/>
          <p:cNvSpPr txBox="1"/>
          <p:nvPr/>
        </p:nvSpPr>
        <p:spPr>
          <a:xfrm>
            <a:off x="84471" y="3260983"/>
            <a:ext cx="6103971" cy="157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subsection Gravity model</a:t>
            </a:r>
          </a:p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set Model name = vertical</a:t>
            </a:r>
          </a:p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subsection Vertical</a:t>
            </a:r>
          </a:p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  set Magnitude = 10</a:t>
            </a:r>
          </a:p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end</a:t>
            </a:r>
          </a:p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end</a:t>
            </a:r>
          </a:p>
        </p:txBody>
      </p:sp>
      <p:sp>
        <p:nvSpPr>
          <p:cNvPr id="5" name="Google Shape;99;g8c1499172a_0_11">
            <a:extLst>
              <a:ext uri="{FF2B5EF4-FFF2-40B4-BE49-F238E27FC236}">
                <a16:creationId xmlns:a16="http://schemas.microsoft.com/office/drawing/2014/main" id="{294EBEDC-C19C-4844-8EF2-722B423261D6}"/>
              </a:ext>
            </a:extLst>
          </p:cNvPr>
          <p:cNvSpPr txBox="1"/>
          <p:nvPr/>
        </p:nvSpPr>
        <p:spPr>
          <a:xfrm>
            <a:off x="3402321" y="2152509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1BE35C1D-8E79-AD47-A275-170151E7E10F}"/>
              </a:ext>
            </a:extLst>
          </p:cNvPr>
          <p:cNvSpPr txBox="1"/>
          <p:nvPr/>
        </p:nvSpPr>
        <p:spPr>
          <a:xfrm>
            <a:off x="84471" y="2702374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000" dirty="0">
                <a:latin typeface="Trebuchet MS"/>
                <a:ea typeface="Trebuchet MS"/>
                <a:cs typeface="Trebuchet MS"/>
                <a:sym typeface="Times New Roman"/>
              </a:rPr>
              <a:t>Driving Forces</a:t>
            </a:r>
            <a:endParaRPr sz="20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8" name="Google Shape;113;g8c1499172a_0_16">
            <a:extLst>
              <a:ext uri="{FF2B5EF4-FFF2-40B4-BE49-F238E27FC236}">
                <a16:creationId xmlns:a16="http://schemas.microsoft.com/office/drawing/2014/main" id="{7C5533E6-44CB-EE4C-A768-8F4B531CA34B}"/>
              </a:ext>
            </a:extLst>
          </p:cNvPr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Key Features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9" name="Google Shape;99;g8c1499172a_0_11">
            <a:extLst>
              <a:ext uri="{FF2B5EF4-FFF2-40B4-BE49-F238E27FC236}">
                <a16:creationId xmlns:a16="http://schemas.microsoft.com/office/drawing/2014/main" id="{471D7734-3C24-1642-87A4-9D9B732C0ECB}"/>
              </a:ext>
            </a:extLst>
          </p:cNvPr>
          <p:cNvSpPr txBox="1"/>
          <p:nvPr/>
        </p:nvSpPr>
        <p:spPr>
          <a:xfrm>
            <a:off x="84471" y="5016339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000" dirty="0">
                <a:latin typeface="Trebuchet MS"/>
                <a:ea typeface="Trebuchet MS"/>
                <a:cs typeface="Trebuchet MS"/>
                <a:sym typeface="Times New Roman"/>
              </a:rPr>
              <a:t>Checkpointing</a:t>
            </a:r>
            <a:endParaRPr sz="20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B164D5-7E21-DE41-A3CB-4DF598F8AB5E}"/>
              </a:ext>
            </a:extLst>
          </p:cNvPr>
          <p:cNvSpPr/>
          <p:nvPr/>
        </p:nvSpPr>
        <p:spPr>
          <a:xfrm>
            <a:off x="84471" y="557568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set Resume computation = auto</a:t>
            </a:r>
          </a:p>
          <a:p>
            <a:endParaRPr lang="en-US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subsection Checkpoint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set Steps between checkpoint = 10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end</a:t>
            </a:r>
          </a:p>
        </p:txBody>
      </p:sp>
      <p:sp>
        <p:nvSpPr>
          <p:cNvPr id="10" name="Google Shape;99;g8c1499172a_0_11">
            <a:extLst>
              <a:ext uri="{FF2B5EF4-FFF2-40B4-BE49-F238E27FC236}">
                <a16:creationId xmlns:a16="http://schemas.microsoft.com/office/drawing/2014/main" id="{C4F3700C-0EBD-204A-BFBE-A10C7F807583}"/>
              </a:ext>
            </a:extLst>
          </p:cNvPr>
          <p:cNvSpPr txBox="1"/>
          <p:nvPr/>
        </p:nvSpPr>
        <p:spPr>
          <a:xfrm>
            <a:off x="84471" y="1059317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000" dirty="0">
                <a:latin typeface="Trebuchet MS"/>
                <a:ea typeface="Trebuchet MS"/>
                <a:cs typeface="Trebuchet MS"/>
                <a:sym typeface="Times New Roman"/>
              </a:rPr>
              <a:t>Global Parameters</a:t>
            </a:r>
            <a:endParaRPr sz="20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11" name="Google Shape;114;g8c1499172a_0_16">
            <a:extLst>
              <a:ext uri="{FF2B5EF4-FFF2-40B4-BE49-F238E27FC236}">
                <a16:creationId xmlns:a16="http://schemas.microsoft.com/office/drawing/2014/main" id="{065D47B3-7911-4544-AC16-555F467CC152}"/>
              </a:ext>
            </a:extLst>
          </p:cNvPr>
          <p:cNvSpPr txBox="1"/>
          <p:nvPr/>
        </p:nvSpPr>
        <p:spPr>
          <a:xfrm>
            <a:off x="84470" y="1508728"/>
            <a:ext cx="6103971" cy="10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set End time         = 10e3</a:t>
            </a:r>
          </a:p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set CFL number       = 0.5</a:t>
            </a:r>
          </a:p>
          <a:p>
            <a:pPr lvl="0"/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Set Maximum timestep = 1e3</a:t>
            </a:r>
          </a:p>
        </p:txBody>
      </p:sp>
    </p:spTree>
    <p:extLst>
      <p:ext uri="{BB962C8B-B14F-4D97-AF65-F5344CB8AC3E}">
        <p14:creationId xmlns:p14="http://schemas.microsoft.com/office/powerpoint/2010/main" val="154942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1499172a_0_42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Key Features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107" name="Google Shape;107;g8c1499172a_0_42"/>
          <p:cNvSpPr txBox="1"/>
          <p:nvPr/>
        </p:nvSpPr>
        <p:spPr>
          <a:xfrm>
            <a:off x="84470" y="1436025"/>
            <a:ext cx="8989192" cy="9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Compositional fields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  set Number of fields = 4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  set Names of fields  =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</a:rPr>
              <a:t>stress_xx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,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</a:rPr>
              <a:t>stress_yy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,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</a:rPr>
              <a:t>stress_xy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, beam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  <p:sp>
        <p:nvSpPr>
          <p:cNvPr id="108" name="Google Shape;108;g8c1499172a_0_42"/>
          <p:cNvSpPr txBox="1"/>
          <p:nvPr/>
        </p:nvSpPr>
        <p:spPr>
          <a:xfrm>
            <a:off x="84470" y="3429000"/>
            <a:ext cx="9059530" cy="293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Initial composition model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  set Model name = function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Function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    set Variable names      =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</a:rPr>
              <a:t>x,y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    set Function constants  =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    set Function expression = 0; 0; 0; if (x&lt;=4.5e3 &amp;&amp; y&gt;=2.5e3 &amp;&amp; y&lt;=3.0e3, 1, 0)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  <a:endParaRPr sz="1800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  <p:sp>
        <p:nvSpPr>
          <p:cNvPr id="6" name="Google Shape;99;g8c1499172a_0_11">
            <a:extLst>
              <a:ext uri="{FF2B5EF4-FFF2-40B4-BE49-F238E27FC236}">
                <a16:creationId xmlns:a16="http://schemas.microsoft.com/office/drawing/2014/main" id="{27C457CA-D7B6-2C45-B967-6B372DD9F431}"/>
              </a:ext>
            </a:extLst>
          </p:cNvPr>
          <p:cNvSpPr txBox="1"/>
          <p:nvPr/>
        </p:nvSpPr>
        <p:spPr>
          <a:xfrm>
            <a:off x="84470" y="1058260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Number and name of compositional fields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514DFE51-58D3-2C4E-969B-B2733FD88FB3}"/>
              </a:ext>
            </a:extLst>
          </p:cNvPr>
          <p:cNvSpPr txBox="1"/>
          <p:nvPr/>
        </p:nvSpPr>
        <p:spPr>
          <a:xfrm>
            <a:off x="0" y="3051234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Composition initial conditions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867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c1499172a_0_42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Key Features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105" name="Google Shape;105;g8c1499172a_0_42"/>
          <p:cNvSpPr txBox="1"/>
          <p:nvPr/>
        </p:nvSpPr>
        <p:spPr>
          <a:xfrm>
            <a:off x="0" y="1769646"/>
            <a:ext cx="9264580" cy="374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Discretization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Composition polynomial degree           = 2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Stokes velocity polynomial degree       = 2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Temperature polynomial degree           = 1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Use locally conservative discretization = false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Use discontinuous temperature discretization = false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Use discontinuous composition discretization = true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Stabilization parameters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  set Use limiter for discontinuous composition solution = true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  set Global composition maximum =  1.e11,  1.e11,  1.e11, 1.0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  set Global composition minimum = -1.e11, -1.e11, -1.e11, 0.0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2F492E95-50A7-7B48-865B-3E05A854234E}"/>
              </a:ext>
            </a:extLst>
          </p:cNvPr>
          <p:cNvSpPr txBox="1"/>
          <p:nvPr/>
        </p:nvSpPr>
        <p:spPr>
          <a:xfrm>
            <a:off x="84471" y="1340034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Discretization (element types)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8" name="Google Shape;99;g8c1499172a_0_11">
            <a:extLst>
              <a:ext uri="{FF2B5EF4-FFF2-40B4-BE49-F238E27FC236}">
                <a16:creationId xmlns:a16="http://schemas.microsoft.com/office/drawing/2014/main" id="{A7FF0242-5F51-4048-94A3-C07F9E564A30}"/>
              </a:ext>
            </a:extLst>
          </p:cNvPr>
          <p:cNvSpPr txBox="1"/>
          <p:nvPr/>
        </p:nvSpPr>
        <p:spPr>
          <a:xfrm>
            <a:off x="84470" y="5652451"/>
            <a:ext cx="7069956" cy="112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000" dirty="0">
                <a:latin typeface="Trebuchet MS"/>
                <a:ea typeface="Trebuchet MS"/>
                <a:cs typeface="Trebuchet MS"/>
                <a:sym typeface="Times New Roman"/>
              </a:rPr>
              <a:t>*Temperature is constant: use a low-order element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en-US" sz="2000" dirty="0">
                <a:latin typeface="Trebuchet MS"/>
                <a:ea typeface="Trebuchet MS"/>
                <a:cs typeface="Trebuchet MS"/>
                <a:sym typeface="Times New Roman"/>
              </a:rPr>
              <a:t>*Use DG to accurately track beam</a:t>
            </a:r>
            <a:endParaRPr sz="20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c1499172a_0_5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Example: Bending Beam Benchmark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4" name="Google Shape;74;g8c1499172a_0_5"/>
          <p:cNvSpPr txBox="1"/>
          <p:nvPr/>
        </p:nvSpPr>
        <p:spPr>
          <a:xfrm>
            <a:off x="0" y="1082032"/>
            <a:ext cx="9144000" cy="451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400" dirty="0">
                <a:latin typeface="Trebuchet MS"/>
                <a:ea typeface="Trebuchet MS"/>
                <a:cs typeface="Trebuchet MS"/>
                <a:sym typeface="Times New Roman"/>
              </a:rPr>
              <a:t>Instructions:</a:t>
            </a:r>
            <a:endParaRPr sz="24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endParaRPr sz="24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1. Open a terminal and cd to the tutorial directory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r>
              <a:rPr lang="en-US" sz="1800" dirty="0">
                <a:solidFill>
                  <a:schemeClr val="accent1"/>
                </a:solidFill>
                <a:latin typeface="Andale Mono"/>
                <a:ea typeface="Trebuchet MS"/>
                <a:cs typeface="Andale Mono"/>
                <a:sym typeface="Times New Roman"/>
              </a:rPr>
              <a:t>cd ~/aspect-tutorials/2020-tectonics-modeling-tutorial/session-3/</a:t>
            </a:r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2. Optional (if running in release mode):</a:t>
            </a:r>
          </a:p>
          <a:p>
            <a:pPr lvl="0"/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Open the file </a:t>
            </a:r>
          </a:p>
          <a:p>
            <a:pPr lvl="0"/>
            <a:r>
              <a:rPr lang="en-US" sz="1800" dirty="0">
                <a:solidFill>
                  <a:srgbClr val="8A1F05"/>
                </a:solidFill>
                <a:latin typeface="Trebuchet MS"/>
                <a:ea typeface="Trebuchet MS"/>
                <a:cs typeface="Trebuchet MS"/>
                <a:sym typeface="Times New Roman"/>
              </a:rPr>
              <a:t>	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leafpad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viscoelastic_bending_beam.prm</a:t>
            </a:r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lvl="0"/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Change</a:t>
            </a:r>
            <a:r>
              <a:rPr lang="en-US" sz="2400" dirty="0">
                <a:latin typeface="Trebuchet MS"/>
                <a:ea typeface="Trebuchet MS"/>
                <a:cs typeface="Trebuchet MS"/>
                <a:sym typeface="Times New Roman"/>
              </a:rPr>
              <a:t> </a:t>
            </a:r>
          </a:p>
          <a:p>
            <a:pPr lvl="0"/>
            <a:r>
              <a:rPr lang="en-US" sz="2400" dirty="0">
                <a:solidFill>
                  <a:srgbClr val="8A1F05"/>
                </a:solidFill>
                <a:latin typeface="Trebuchet MS"/>
                <a:ea typeface="Trebuchet MS"/>
                <a:cs typeface="Trebuchet MS"/>
                <a:sym typeface="Times New Roman"/>
              </a:rPr>
              <a:t>	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”set End time = 10e3” </a:t>
            </a:r>
            <a:r>
              <a:rPr lang="en-US" sz="2000" dirty="0">
                <a:latin typeface="Trebuchet MS"/>
                <a:ea typeface="Trebuchet MS"/>
                <a:cs typeface="Trebuchet MS"/>
                <a:sym typeface="Times New Roman"/>
              </a:rPr>
              <a:t>to</a:t>
            </a:r>
            <a:r>
              <a:rPr lang="en-US" sz="2400" dirty="0">
                <a:latin typeface="Trebuchet MS"/>
                <a:ea typeface="Trebuchet MS"/>
                <a:cs typeface="Trebuchet MS"/>
                <a:sym typeface="Times New Roman"/>
              </a:rPr>
              <a:t> 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”set End time = 50e3”</a:t>
            </a:r>
          </a:p>
          <a:p>
            <a:pPr lvl="0"/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3. Run the model:</a:t>
            </a:r>
          </a:p>
          <a:p>
            <a:pPr lvl="0"/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mpirun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-np 2 </a:t>
            </a:r>
            <a:r>
              <a:rPr lang="en-US" sz="1800" dirty="0">
                <a:solidFill>
                  <a:srgbClr val="8A1F03"/>
                </a:solidFill>
                <a:latin typeface="Andale Mono" panose="020B0509000000000004" pitchFamily="49" charset="0"/>
                <a:ea typeface="Trebuchet MS"/>
                <a:cs typeface="Andale Mono"/>
                <a:sym typeface="Times New Roman"/>
              </a:rPr>
              <a:t>~/aspect/aspect-release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viscoelastic_bending_beam.prm</a:t>
            </a:r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lvl="0"/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lvl="0"/>
            <a:endParaRPr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c1499172a_0_16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Key Features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114" name="Google Shape;114;g8c1499172a_0_16"/>
          <p:cNvSpPr txBox="1"/>
          <p:nvPr/>
        </p:nvSpPr>
        <p:spPr>
          <a:xfrm>
            <a:off x="84471" y="1316569"/>
            <a:ext cx="6103971" cy="10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Formulation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Enable elasticity = true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  <p:sp>
        <p:nvSpPr>
          <p:cNvPr id="115" name="Google Shape;115;g8c1499172a_0_16"/>
          <p:cNvSpPr txBox="1"/>
          <p:nvPr/>
        </p:nvSpPr>
        <p:spPr>
          <a:xfrm>
            <a:off x="0" y="2695139"/>
            <a:ext cx="8229600" cy="407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Material model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Model name = viscoelastic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Viscoelastic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Densities            =  2800,  2800,  2800,  2800,  3300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Viscosities          = 1.e18, 1.e18, 1.e18, 1.e18, 1.e24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Elastic shear moduli = 1.e11, 1.e11, 1.e11, 1.e11, 1.e10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Fixed elastic time step     = 1e3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Use fixed elastic time step = false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Use stress averaging        = false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Viscosity averaging scheme  = maximum composition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  <p:sp>
        <p:nvSpPr>
          <p:cNvPr id="5" name="Google Shape;99;g8c1499172a_0_11">
            <a:extLst>
              <a:ext uri="{FF2B5EF4-FFF2-40B4-BE49-F238E27FC236}">
                <a16:creationId xmlns:a16="http://schemas.microsoft.com/office/drawing/2014/main" id="{294EBEDC-C19C-4844-8EF2-722B423261D6}"/>
              </a:ext>
            </a:extLst>
          </p:cNvPr>
          <p:cNvSpPr txBox="1"/>
          <p:nvPr/>
        </p:nvSpPr>
        <p:spPr>
          <a:xfrm>
            <a:off x="3402321" y="2152509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6" name="Google Shape;99;g8c1499172a_0_11">
            <a:extLst>
              <a:ext uri="{FF2B5EF4-FFF2-40B4-BE49-F238E27FC236}">
                <a16:creationId xmlns:a16="http://schemas.microsoft.com/office/drawing/2014/main" id="{BE535162-98B3-A443-8831-62EEB275F5A4}"/>
              </a:ext>
            </a:extLst>
          </p:cNvPr>
          <p:cNvSpPr txBox="1"/>
          <p:nvPr/>
        </p:nvSpPr>
        <p:spPr>
          <a:xfrm>
            <a:off x="84471" y="2355404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Rheology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1BE35C1D-8E79-AD47-A275-170151E7E10F}"/>
              </a:ext>
            </a:extLst>
          </p:cNvPr>
          <p:cNvSpPr txBox="1"/>
          <p:nvPr/>
        </p:nvSpPr>
        <p:spPr>
          <a:xfrm>
            <a:off x="84471" y="992389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Governing Equations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1499172a_0_16"/>
          <p:cNvSpPr txBox="1"/>
          <p:nvPr/>
        </p:nvSpPr>
        <p:spPr>
          <a:xfrm>
            <a:off x="84471" y="1316569"/>
            <a:ext cx="6103971" cy="10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Formulation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Enable elasticity = true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  <p:sp>
        <p:nvSpPr>
          <p:cNvPr id="115" name="Google Shape;115;g8c1499172a_0_16"/>
          <p:cNvSpPr txBox="1"/>
          <p:nvPr/>
        </p:nvSpPr>
        <p:spPr>
          <a:xfrm>
            <a:off x="0" y="2695139"/>
            <a:ext cx="8229600" cy="407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Material model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set Model name = viscoelastic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Viscoelastic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Densities            =  2800,  2800,  2800,  2800,  3300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Viscosities          = 1.e18, 1.e18, 1.e18, 1.e18, 1.e24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Elastic shear moduli = 1.e11, 1.e11, 1.e11, 1.e11, 1.e10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Fixed elastic time step     = 1e3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Use fixed elastic time step = false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Use stress averaging        = false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  set Viscosity averaging scheme  = maximum composition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  <a:endParaRPr sz="1600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  <p:sp>
        <p:nvSpPr>
          <p:cNvPr id="5" name="Google Shape;99;g8c1499172a_0_11">
            <a:extLst>
              <a:ext uri="{FF2B5EF4-FFF2-40B4-BE49-F238E27FC236}">
                <a16:creationId xmlns:a16="http://schemas.microsoft.com/office/drawing/2014/main" id="{294EBEDC-C19C-4844-8EF2-722B423261D6}"/>
              </a:ext>
            </a:extLst>
          </p:cNvPr>
          <p:cNvSpPr txBox="1"/>
          <p:nvPr/>
        </p:nvSpPr>
        <p:spPr>
          <a:xfrm>
            <a:off x="3402321" y="2152509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6" name="Google Shape;99;g8c1499172a_0_11">
            <a:extLst>
              <a:ext uri="{FF2B5EF4-FFF2-40B4-BE49-F238E27FC236}">
                <a16:creationId xmlns:a16="http://schemas.microsoft.com/office/drawing/2014/main" id="{BE535162-98B3-A443-8831-62EEB275F5A4}"/>
              </a:ext>
            </a:extLst>
          </p:cNvPr>
          <p:cNvSpPr txBox="1"/>
          <p:nvPr/>
        </p:nvSpPr>
        <p:spPr>
          <a:xfrm>
            <a:off x="84471" y="2355404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Rheology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1BE35C1D-8E79-AD47-A275-170151E7E10F}"/>
              </a:ext>
            </a:extLst>
          </p:cNvPr>
          <p:cNvSpPr txBox="1"/>
          <p:nvPr/>
        </p:nvSpPr>
        <p:spPr>
          <a:xfrm>
            <a:off x="84471" y="992389"/>
            <a:ext cx="6341173" cy="3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Governing Equations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8" name="Google Shape;113;g8c1499172a_0_16">
            <a:extLst>
              <a:ext uri="{FF2B5EF4-FFF2-40B4-BE49-F238E27FC236}">
                <a16:creationId xmlns:a16="http://schemas.microsoft.com/office/drawing/2014/main" id="{7C5533E6-44CB-EE4C-A768-8F4B531CA34B}"/>
              </a:ext>
            </a:extLst>
          </p:cNvPr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Key Features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990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1499172a_0_11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Overview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BF1690D2-5815-1E46-9E78-886718FD7DFB}"/>
              </a:ext>
            </a:extLst>
          </p:cNvPr>
          <p:cNvSpPr txBox="1"/>
          <p:nvPr/>
        </p:nvSpPr>
        <p:spPr>
          <a:xfrm>
            <a:off x="1401413" y="5961854"/>
            <a:ext cx="6341173" cy="58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Beam unbends when gravity is turned off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pic>
        <p:nvPicPr>
          <p:cNvPr id="8" name="Picture 7" descr="A picture containing screenshot, drawing&#10;&#10;Description automatically generated">
            <a:extLst>
              <a:ext uri="{FF2B5EF4-FFF2-40B4-BE49-F238E27FC236}">
                <a16:creationId xmlns:a16="http://schemas.microsoft.com/office/drawing/2014/main" id="{6B490866-8327-E840-B99C-9CEF63821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13" y="1158607"/>
            <a:ext cx="6341173" cy="48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1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1499172a_0_11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Viscoelastic Bending Beam Overview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" name="Google Shape;99;g8c1499172a_0_11">
            <a:extLst>
              <a:ext uri="{FF2B5EF4-FFF2-40B4-BE49-F238E27FC236}">
                <a16:creationId xmlns:a16="http://schemas.microsoft.com/office/drawing/2014/main" id="{BF1690D2-5815-1E46-9E78-886718FD7DFB}"/>
              </a:ext>
            </a:extLst>
          </p:cNvPr>
          <p:cNvSpPr txBox="1"/>
          <p:nvPr/>
        </p:nvSpPr>
        <p:spPr>
          <a:xfrm>
            <a:off x="1401413" y="5961854"/>
            <a:ext cx="6341173" cy="589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</a:pPr>
            <a:r>
              <a:rPr lang="en-US" sz="2200" dirty="0">
                <a:latin typeface="Trebuchet MS"/>
                <a:ea typeface="Trebuchet MS"/>
                <a:cs typeface="Trebuchet MS"/>
                <a:sym typeface="Times New Roman"/>
              </a:rPr>
              <a:t>... and stresses relax</a:t>
            </a:r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BF14CD-790B-7243-A04F-D43CC04C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413" y="1120652"/>
            <a:ext cx="6341174" cy="485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08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c1499172a_0_5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Things to try during the break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74" name="Google Shape;74;g8c1499172a_0_5"/>
          <p:cNvSpPr txBox="1"/>
          <p:nvPr/>
        </p:nvSpPr>
        <p:spPr>
          <a:xfrm>
            <a:off x="0" y="1008459"/>
            <a:ext cx="9144000" cy="5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000" dirty="0">
                <a:latin typeface="Trebuchet MS"/>
                <a:ea typeface="Trebuchet MS"/>
                <a:cs typeface="Trebuchet MS"/>
                <a:sym typeface="Times New Roman"/>
              </a:rPr>
              <a:t>Turning off gravity and restarting the model: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endParaRPr lang="en-US" sz="18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1. Change the end time to 250 </a:t>
            </a:r>
            <a:r>
              <a:rPr lang="en-US" sz="1800" dirty="0" err="1">
                <a:latin typeface="Trebuchet MS"/>
                <a:ea typeface="Trebuchet MS"/>
                <a:cs typeface="Trebuchet MS"/>
                <a:sym typeface="Times New Roman"/>
              </a:rPr>
              <a:t>Kyr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: 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”set End time = 250e3”</a:t>
            </a:r>
          </a:p>
          <a:p>
            <a:pPr lvl="0"/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2. Turn off gravity</a:t>
            </a:r>
          </a:p>
          <a:p>
            <a:pPr lvl="0"/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subsection Gravity model</a:t>
            </a:r>
          </a:p>
          <a:p>
            <a:pPr lvl="0"/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set Model name = vertical</a:t>
            </a:r>
          </a:p>
          <a:p>
            <a:pPr lvl="0"/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subsection Vertical</a:t>
            </a:r>
          </a:p>
          <a:p>
            <a:pPr lvl="0"/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  </a:t>
            </a:r>
            <a:r>
              <a:rPr lang="en-US" sz="1800" b="1" u="sng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set Magnitude = 0</a:t>
            </a:r>
          </a:p>
          <a:p>
            <a:pPr lvl="0"/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 end</a:t>
            </a:r>
          </a:p>
          <a:p>
            <a:pPr lvl="0"/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end</a:t>
            </a:r>
          </a:p>
          <a:p>
            <a:pPr lvl="0"/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3. The model will automatically start from where you left off </a:t>
            </a:r>
          </a:p>
          <a:p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set Resume computation = auto</a:t>
            </a:r>
          </a:p>
          <a:p>
            <a:pPr lvl="0"/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lvl="0"/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mpirun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-np 2 </a:t>
            </a:r>
            <a:r>
              <a:rPr lang="en-US" sz="1800" dirty="0">
                <a:solidFill>
                  <a:srgbClr val="8A1F03"/>
                </a:solidFill>
                <a:latin typeface="Andale Mono" panose="020B0509000000000004" pitchFamily="49" charset="0"/>
                <a:ea typeface="Trebuchet MS"/>
                <a:cs typeface="Andale Mono"/>
                <a:sym typeface="Times New Roman"/>
              </a:rPr>
              <a:t>~/aspect/aspect-release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viscoelastic_bending_beam.prm</a:t>
            </a:r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lvl="0"/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lvl="0"/>
            <a:endParaRPr lang="en-US" sz="18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endParaRPr lang="en-US"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endParaRPr sz="22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endParaRPr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127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84471" y="201440"/>
            <a:ext cx="663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imes New Roman"/>
              </a:rPr>
              <a:t>Continental Extension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pic>
        <p:nvPicPr>
          <p:cNvPr id="80" name="Google Shape;80;p2" descr="TDPfront_xsection_png3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29993"/>
            <a:ext cx="9144002" cy="3780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 txBox="1"/>
          <p:nvPr/>
        </p:nvSpPr>
        <p:spPr>
          <a:xfrm>
            <a:off x="0" y="5125406"/>
            <a:ext cx="8866500" cy="1643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Divergent plate boundary forces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A wide range of deformation mechanisms (brittle, viscous, elastic)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Magmatism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Potentially breakup of the continental plate and oceanic spreading </a:t>
            </a:r>
            <a:endParaRPr sz="1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5" name="Donut 4">
            <a:extLst>
              <a:ext uri="{FF2B5EF4-FFF2-40B4-BE49-F238E27FC236}">
                <a16:creationId xmlns:a16="http://schemas.microsoft.com/office/drawing/2014/main" id="{3071F64F-061C-C342-8E91-C6574C37D6AB}"/>
              </a:ext>
            </a:extLst>
          </p:cNvPr>
          <p:cNvSpPr/>
          <p:nvPr/>
        </p:nvSpPr>
        <p:spPr>
          <a:xfrm>
            <a:off x="7796059" y="2855604"/>
            <a:ext cx="1347941" cy="761508"/>
          </a:xfrm>
          <a:prstGeom prst="donut">
            <a:avLst>
              <a:gd name="adj" fmla="val 70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4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236477" y="201440"/>
            <a:ext cx="503971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Simple Extension Model Design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>
            <a:off x="914399" y="2133098"/>
            <a:ext cx="7315200" cy="3657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7149325" y="5820310"/>
            <a:ext cx="11054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= 200 km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= 100 km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896469" y="5820310"/>
            <a:ext cx="1110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 = 0 km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= 100 km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896469" y="1747451"/>
            <a:ext cx="878903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y = 0 km</a:t>
            </a:r>
            <a:endParaRPr sz="160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914399" y="3230378"/>
            <a:ext cx="7315200" cy="2560320"/>
          </a:xfrm>
          <a:prstGeom prst="rect">
            <a:avLst/>
          </a:prstGeom>
          <a:solidFill>
            <a:srgbClr val="4FB162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914399" y="2131199"/>
            <a:ext cx="7315200" cy="109728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3688264" y="2449006"/>
            <a:ext cx="176747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Crust (30 km)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5"/>
          <p:cNvSpPr txBox="1"/>
          <p:nvPr/>
        </p:nvSpPr>
        <p:spPr>
          <a:xfrm>
            <a:off x="3566437" y="4279705"/>
            <a:ext cx="201112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Mantle (70 km)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5"/>
          <p:cNvSpPr txBox="1"/>
          <p:nvPr/>
        </p:nvSpPr>
        <p:spPr>
          <a:xfrm>
            <a:off x="-1" y="1048489"/>
            <a:ext cx="9144001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400" b="1" i="1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Velocity Boundary Conditions</a:t>
            </a:r>
            <a:endParaRPr sz="2400" b="1" i="1" u="none" strike="noStrike" cap="none" dirty="0">
              <a:solidFill>
                <a:srgbClr val="000000"/>
              </a:solidFill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7416626" y="1794179"/>
            <a:ext cx="802555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0</a:t>
            </a:r>
            <a:r>
              <a:rPr lang="en-US" sz="1800" b="1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b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endParaRPr sz="1400" u="none" strike="noStrike" cap="none">
              <a:solidFill>
                <a:srgbClr val="000000"/>
              </a:solidFill>
              <a:sym typeface="Arial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7184902" y="2919255"/>
            <a:ext cx="1034279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500</a:t>
            </a:r>
            <a:r>
              <a:rPr lang="en-US" sz="1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7126969" y="5419857"/>
            <a:ext cx="1150143" cy="37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 = 1200</a:t>
            </a:r>
            <a:r>
              <a:rPr lang="en-US" sz="1800" b="1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 txBox="1"/>
          <p:nvPr/>
        </p:nvSpPr>
        <p:spPr>
          <a:xfrm>
            <a:off x="1099401" y="2421280"/>
            <a:ext cx="22820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Non-linear flow law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Brittle Yield Criterion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 txBox="1"/>
          <p:nvPr/>
        </p:nvSpPr>
        <p:spPr>
          <a:xfrm>
            <a:off x="1099402" y="4168274"/>
            <a:ext cx="228203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Non-linear flow law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Brittle Yield Criterion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 txBox="1"/>
          <p:nvPr/>
        </p:nvSpPr>
        <p:spPr>
          <a:xfrm>
            <a:off x="6249076" y="2499901"/>
            <a:ext cx="13090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2700 kg m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2000" b="0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6249075" y="4361378"/>
            <a:ext cx="130901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3300 kg m</a:t>
            </a:r>
            <a:r>
              <a:rPr lang="en-US" sz="2000" b="0" i="0" u="none" strike="noStrike" cap="none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-3</a:t>
            </a:r>
            <a:endParaRPr sz="2000" b="0" i="0" u="none" strike="noStrike" cap="none" baseline="30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5"/>
          <p:cNvSpPr/>
          <p:nvPr/>
        </p:nvSpPr>
        <p:spPr>
          <a:xfrm>
            <a:off x="8277112" y="3781120"/>
            <a:ext cx="660175" cy="252825"/>
          </a:xfrm>
          <a:prstGeom prst="rightArrow">
            <a:avLst>
              <a:gd name="adj1" fmla="val 32000"/>
              <a:gd name="adj2" fmla="val 122370"/>
            </a:avLst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5"/>
          <p:cNvSpPr/>
          <p:nvPr/>
        </p:nvSpPr>
        <p:spPr>
          <a:xfrm rot="10800000">
            <a:off x="206710" y="3781120"/>
            <a:ext cx="660176" cy="252825"/>
          </a:xfrm>
          <a:prstGeom prst="rightArrow">
            <a:avLst>
              <a:gd name="adj1" fmla="val 32000"/>
              <a:gd name="adj2" fmla="val 122370"/>
            </a:avLst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5"/>
          <p:cNvSpPr/>
          <p:nvPr/>
        </p:nvSpPr>
        <p:spPr>
          <a:xfrm rot="-5400000">
            <a:off x="4301424" y="5986010"/>
            <a:ext cx="523993" cy="253133"/>
          </a:xfrm>
          <a:prstGeom prst="rightArrow">
            <a:avLst>
              <a:gd name="adj1" fmla="val 32000"/>
              <a:gd name="adj2" fmla="val 122370"/>
            </a:avLst>
          </a:pr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5"/>
          <p:cNvSpPr txBox="1"/>
          <p:nvPr/>
        </p:nvSpPr>
        <p:spPr>
          <a:xfrm>
            <a:off x="2127703" y="1673108"/>
            <a:ext cx="493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 Surface ~ Stress Free</a:t>
            </a:r>
            <a:r>
              <a:rPr lang="en-US" sz="200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00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2000" u="none" strike="noStrike" cap="none" baseline="-25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200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free, V</a:t>
            </a:r>
            <a:r>
              <a:rPr lang="en-US" sz="2000" u="none" strike="noStrike" cap="none" baseline="-25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= free)</a:t>
            </a:r>
            <a:endParaRPr sz="140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94" name="Google Shape;194;p15"/>
          <p:cNvSpPr/>
          <p:nvPr/>
        </p:nvSpPr>
        <p:spPr>
          <a:xfrm>
            <a:off x="3566437" y="5373306"/>
            <a:ext cx="1951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(V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fixed, V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free)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-68562" y="4444787"/>
            <a:ext cx="9829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free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fixed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5"/>
          <p:cNvSpPr/>
          <p:nvPr/>
        </p:nvSpPr>
        <p:spPr>
          <a:xfrm>
            <a:off x="8161039" y="4406062"/>
            <a:ext cx="9829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free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1800" b="1" i="0" u="none" strike="noStrike" cap="none" baseline="-25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fixed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5"/>
          <p:cNvSpPr/>
          <p:nvPr/>
        </p:nvSpPr>
        <p:spPr>
          <a:xfrm>
            <a:off x="4526279" y="3343895"/>
            <a:ext cx="91440" cy="182880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3794062" y="3528674"/>
            <a:ext cx="15558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Weak Seed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/>
          <p:nvPr/>
        </p:nvSpPr>
        <p:spPr>
          <a:xfrm>
            <a:off x="0" y="212073"/>
            <a:ext cx="658962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ASPECT Continental Extension Cookbook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AD0FBD7B-EADB-D24A-B07C-5CBA93E81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10" y="1122232"/>
            <a:ext cx="7667053" cy="2457967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D42C56E-6BFF-FD46-8309-649901B9C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10" y="3722630"/>
            <a:ext cx="7667053" cy="23165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AA06F5-7174-6E4C-849A-14B19A4E1828}"/>
              </a:ext>
            </a:extLst>
          </p:cNvPr>
          <p:cNvSpPr/>
          <p:nvPr/>
        </p:nvSpPr>
        <p:spPr>
          <a:xfrm>
            <a:off x="369310" y="6228569"/>
            <a:ext cx="7417415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000" dirty="0">
                <a:solidFill>
                  <a:srgbClr val="8A1F03"/>
                </a:solidFill>
                <a:latin typeface="Andale Mono" panose="020B0509000000000004" pitchFamily="49" charset="0"/>
                <a:cs typeface="AndaleMono"/>
              </a:rPr>
              <a:t>$ASPECT_DIR/</a:t>
            </a:r>
            <a:r>
              <a:rPr lang="en-US" sz="2000" dirty="0">
                <a:solidFill>
                  <a:srgbClr val="8A1F05"/>
                </a:solidFill>
                <a:latin typeface="Andale Mono" panose="020B0509000000000004" pitchFamily="49" charset="0"/>
              </a:rPr>
              <a:t>cookbooks/</a:t>
            </a:r>
            <a:r>
              <a:rPr lang="en-US" sz="2000" dirty="0" err="1">
                <a:solidFill>
                  <a:srgbClr val="8A1F05"/>
                </a:solidFill>
                <a:latin typeface="Andale Mono" panose="020B0509000000000004" pitchFamily="49" charset="0"/>
              </a:rPr>
              <a:t>continental_extension.prm</a:t>
            </a:r>
            <a:endParaRPr lang="en-US" sz="2000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c1499172a_0_5"/>
          <p:cNvSpPr txBox="1"/>
          <p:nvPr/>
        </p:nvSpPr>
        <p:spPr>
          <a:xfrm>
            <a:off x="0" y="1008460"/>
            <a:ext cx="9144000" cy="292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Instructions: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endParaRPr lang="en-US" sz="18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1. Open a terminal and cd to the tutorial directory</a:t>
            </a:r>
            <a:endParaRPr sz="18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lvl="0"/>
            <a:r>
              <a:rPr lang="en-US" sz="1800" dirty="0">
                <a:solidFill>
                  <a:schemeClr val="accent1"/>
                </a:solidFill>
                <a:latin typeface="Andale Mono"/>
                <a:ea typeface="Trebuchet MS"/>
                <a:cs typeface="Andale Mono"/>
                <a:sym typeface="Times New Roman"/>
              </a:rPr>
              <a:t>cd ~/aspect-tutorials/2020-tectonics-modeling-tutorial/session-3/</a:t>
            </a:r>
          </a:p>
          <a:p>
            <a:pPr lvl="0"/>
            <a:endParaRPr lang="en-US" sz="1800" dirty="0">
              <a:solidFill>
                <a:schemeClr val="accent1"/>
              </a:solidFill>
              <a:latin typeface="Andale Mono"/>
              <a:ea typeface="Trebuchet MS"/>
              <a:cs typeface="Andale Mono"/>
              <a:sym typeface="Times New Roman"/>
            </a:endParaRPr>
          </a:p>
          <a:p>
            <a:pPr lvl="0"/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2. Optional: Change  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”set End time = 1e6” </a:t>
            </a: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to 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”set End time = 5e6”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3. Run the model:</a:t>
            </a:r>
          </a:p>
          <a:p>
            <a:pPr lvl="0"/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mpirun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-np 2 </a:t>
            </a:r>
            <a:r>
              <a:rPr lang="en-US" sz="1800" dirty="0">
                <a:solidFill>
                  <a:srgbClr val="8A1F03"/>
                </a:solidFill>
                <a:latin typeface="Andale Mono" panose="020B0509000000000004" pitchFamily="49" charset="0"/>
                <a:ea typeface="Trebuchet MS"/>
                <a:cs typeface="Andale Mono"/>
                <a:sym typeface="Times New Roman"/>
              </a:rPr>
              <a:t>~/aspect/aspect-release</a:t>
            </a:r>
            <a:r>
              <a:rPr lang="en-US" sz="1800" dirty="0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 </a:t>
            </a:r>
            <a:r>
              <a:rPr lang="en-US" sz="1800" dirty="0" err="1">
                <a:solidFill>
                  <a:srgbClr val="8A1F05"/>
                </a:solidFill>
                <a:latin typeface="Andale Mono" panose="020B0509000000000004" pitchFamily="49" charset="0"/>
                <a:ea typeface="Trebuchet MS"/>
                <a:cs typeface="Trebuchet MS"/>
                <a:sym typeface="Times New Roman"/>
              </a:rPr>
              <a:t>continental_extension.prm</a:t>
            </a:r>
            <a:endParaRPr lang="en-US"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lvl="0"/>
            <a:endParaRPr sz="1800" dirty="0">
              <a:solidFill>
                <a:srgbClr val="8A1F05"/>
              </a:solidFill>
              <a:latin typeface="Andale Mono" panose="020B0509000000000004" pitchFamily="49" charset="0"/>
              <a:ea typeface="Trebuchet MS"/>
              <a:cs typeface="Trebuchet MS"/>
              <a:sym typeface="Times New Roman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5" name="Google Shape;203;p16">
            <a:extLst>
              <a:ext uri="{FF2B5EF4-FFF2-40B4-BE49-F238E27FC236}">
                <a16:creationId xmlns:a16="http://schemas.microsoft.com/office/drawing/2014/main" id="{6DC79C74-2268-274A-BC85-09E0B4C0833D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4;g8c1499172a_0_5">
            <a:extLst>
              <a:ext uri="{FF2B5EF4-FFF2-40B4-BE49-F238E27FC236}">
                <a16:creationId xmlns:a16="http://schemas.microsoft.com/office/drawing/2014/main" id="{8880F3DA-8FA3-564F-B777-FF2CAED89991}"/>
              </a:ext>
            </a:extLst>
          </p:cNvPr>
          <p:cNvSpPr txBox="1"/>
          <p:nvPr/>
        </p:nvSpPr>
        <p:spPr>
          <a:xfrm>
            <a:off x="-1" y="3673366"/>
            <a:ext cx="8866500" cy="318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18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Changes to continental extension cookbook?</a:t>
            </a:r>
          </a:p>
          <a:p>
            <a:pPr marL="342900" lvl="1" indent="-342900">
              <a:lnSpc>
                <a:spcPct val="150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Lithospheric structure</a:t>
            </a:r>
          </a:p>
          <a:p>
            <a:pPr marL="342900" lvl="1" indent="-342900">
              <a:lnSpc>
                <a:spcPct val="150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Strain softening</a:t>
            </a:r>
          </a:p>
          <a:p>
            <a:pPr marL="342900" lvl="1" indent="-342900">
              <a:lnSpc>
                <a:spcPct val="150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Initiation of deformation with plastic strain</a:t>
            </a:r>
          </a:p>
          <a:p>
            <a:pPr marL="342900" lvl="1" indent="-342900">
              <a:lnSpc>
                <a:spcPct val="150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Advection of free surface</a:t>
            </a:r>
          </a:p>
          <a:p>
            <a:pPr marL="342900" lvl="1" indent="-342900">
              <a:lnSpc>
                <a:spcPct val="150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Solver scheme</a:t>
            </a:r>
          </a:p>
          <a:p>
            <a:pPr marL="342900" lvl="1" indent="-342900">
              <a:lnSpc>
                <a:spcPct val="150000"/>
              </a:lnSpc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Initial mesh refinement</a:t>
            </a:r>
            <a:endParaRPr sz="1800" dirty="0">
              <a:latin typeface="Trebuchet MS" panose="020B0703020202090204" pitchFamily="34" charset="0"/>
              <a:ea typeface="Trebuchet MS"/>
              <a:cs typeface="Trebuchet MS"/>
              <a:sym typeface="Times New Roman"/>
            </a:endParaRPr>
          </a:p>
          <a:p>
            <a:pPr lvl="0">
              <a:lnSpc>
                <a:spcPct val="150000"/>
              </a:lnSpc>
            </a:pPr>
            <a:endParaRPr sz="1800" dirty="0">
              <a:solidFill>
                <a:srgbClr val="8A1F05"/>
              </a:solidFill>
              <a:latin typeface="Trebuchet MS" panose="020B0703020202090204" pitchFamily="34" charset="0"/>
              <a:ea typeface="Trebuchet MS"/>
              <a:cs typeface="Trebuchet MS"/>
              <a:sym typeface="Times New Roman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Trebuchet MS" panose="020B0703020202090204" pitchFamily="34" charset="0"/>
              <a:ea typeface="Trebuchet MS"/>
              <a:cs typeface="Trebuchet M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7182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3138F4-557A-D845-B4CB-8B63294A84A4}"/>
              </a:ext>
            </a:extLst>
          </p:cNvPr>
          <p:cNvSpPr/>
          <p:nvPr/>
        </p:nvSpPr>
        <p:spPr>
          <a:xfrm>
            <a:off x="0" y="1442446"/>
            <a:ext cx="8920717" cy="3633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Dimension                              = 2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Start time                             = 0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End time                               = 1e6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Use years in output instead of seconds = true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Nonlinear solver scheme                = single Advection, iterated Newton Stokes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Nonlinear solver tolerance             = 1e-4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Max nonlinear iterations               = 10 # Normally set to 50 or 100 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CFL number                             = 0.5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Menlo" panose="020B0609030804020204" pitchFamily="49" charset="0"/>
              </a:rPr>
              <a:t>set Maximum time step                      = 50e3 # Normally set to 20 </a:t>
            </a:r>
            <a:r>
              <a:rPr lang="en-US" sz="1300" dirty="0" err="1">
                <a:solidFill>
                  <a:srgbClr val="8A1F05"/>
                </a:solidFill>
                <a:latin typeface="Menlo" panose="020B0609030804020204" pitchFamily="49" charset="0"/>
              </a:rPr>
              <a:t>Kyr</a:t>
            </a:r>
            <a:endParaRPr lang="en-US" sz="1300" dirty="0">
              <a:solidFill>
                <a:srgbClr val="8A1F05"/>
              </a:solidFill>
              <a:latin typeface="Menlo" panose="020B060903080402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0" y="1021870"/>
            <a:ext cx="2308645" cy="497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Global Parameters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488BA6-35CE-074A-ABDE-ADF278D4E227}"/>
              </a:ext>
            </a:extLst>
          </p:cNvPr>
          <p:cNvSpPr/>
          <p:nvPr/>
        </p:nvSpPr>
        <p:spPr>
          <a:xfrm>
            <a:off x="0" y="5912998"/>
            <a:ext cx="8736786" cy="88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8A1F05"/>
                </a:solidFill>
                <a:latin typeface="Menlo" panose="020B0609030804020204" pitchFamily="49" charset="0"/>
              </a:rPr>
              <a:t>set Nonlinear solver scheme             = single Advection, iterated Stokes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8A1F05"/>
                </a:solidFill>
                <a:latin typeface="Menlo" panose="020B0609030804020204" pitchFamily="49" charset="0"/>
              </a:rPr>
              <a:t>set Nonlinear solver scheme             = iterated Advection and Stokes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37CDA-1DE9-FE4E-A3ED-F33B22646E98}"/>
              </a:ext>
            </a:extLst>
          </p:cNvPr>
          <p:cNvSpPr/>
          <p:nvPr/>
        </p:nvSpPr>
        <p:spPr>
          <a:xfrm>
            <a:off x="0" y="5415554"/>
            <a:ext cx="4184159" cy="497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Additional nonlinear solver options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84471" y="201440"/>
            <a:ext cx="66357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Introductory Notes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84471" y="1312427"/>
            <a:ext cx="9059400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There are a huge number of contributors to the lithospheric dynamics components of ASPECT: All maintainers/developers and many contributors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18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18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Computational lithospheric dynamics is vast topic and this tutorial is meant as an introduction, rather than a comprehensive review. The next step is to review the additional examples in ASPECT (cookbooks, benchmarks), ASPECT source code, and vast literature on this subject (all codes).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18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lang="en-US" sz="1800" dirty="0">
              <a:latin typeface="Trebuchet MS"/>
              <a:ea typeface="Trebuchet MS"/>
              <a:cs typeface="Trebuchet MS"/>
              <a:sym typeface="Times New Roman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/>
                <a:ea typeface="Trebuchet MS"/>
                <a:cs typeface="Trebuchet MS"/>
                <a:sym typeface="Times New Roman"/>
              </a:rPr>
              <a:t>Nonlinear lithospheric dynamics is difficult - properly set your expectations for the time required to conduct a novel study.</a:t>
            </a:r>
            <a:endParaRPr lang="en-US" sz="18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64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0" y="1021870"/>
            <a:ext cx="4544834" cy="497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Nonlinear Iterations (example output)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5547A1-892E-544E-8380-90D2D8897A60}"/>
              </a:ext>
            </a:extLst>
          </p:cNvPr>
          <p:cNvSpPr/>
          <p:nvPr/>
        </p:nvSpPr>
        <p:spPr>
          <a:xfrm>
            <a:off x="181303" y="1610052"/>
            <a:ext cx="878139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Number of mesh deformation degrees of freedom: 1722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*** Timestep 0:  t=0 years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mesh velocity system... 0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temperature system... 0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Skipping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noninitial_plastic_strain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composition solve because RHS is zero.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plastic_strain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system ... 0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crust_upper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system ... 0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crust_lower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system ... 0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mantle_lithosphere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system ... 0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Initial Newton Stokes residual = 1.4008e+15, v = 1.40072e+15, p = 1.47326e+13</a:t>
            </a:r>
          </a:p>
          <a:p>
            <a:endParaRPr lang="en-US" sz="12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Rebuilding Stokes preconditioner...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Stokes system... 0+22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   Relative nonlinear residual (total Newton system) after nonlinear iteration 1: 1, norm of the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rhs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: 1.4008e+15</a:t>
            </a:r>
          </a:p>
          <a:p>
            <a:endParaRPr lang="en-US" sz="12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Rebuilding Stokes preconditioner...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Stokes system... 0+23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   Relative nonlinear residual (total Newton system) after nonlinear iteration 2: 0.012105, norm of the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rhs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: 1.69566e+13,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newton_derivative_scaling_factor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: 0</a:t>
            </a:r>
          </a:p>
          <a:p>
            <a:endParaRPr lang="en-US" sz="12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The linear solver tolerance is set to 0.1. 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Rebuilding Stokes preconditioner...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Solving Stokes system... 0+1 iterations.</a:t>
            </a:r>
          </a:p>
          <a:p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      Relative nonlinear residual (total Newton system) after nonlinear iteration 3: 0.00365796, norm of the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rhs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: 5.12405e+12, </a:t>
            </a:r>
            <a:r>
              <a:rPr lang="en-US" sz="1200" dirty="0" err="1">
                <a:solidFill>
                  <a:srgbClr val="8A1F05"/>
                </a:solidFill>
                <a:latin typeface="Andale Mono" panose="020B0509000000000004" pitchFamily="49" charset="0"/>
              </a:rPr>
              <a:t>newton_derivative_scaling_factor</a:t>
            </a:r>
            <a:r>
              <a:rPr lang="en-US" sz="1200" dirty="0">
                <a:solidFill>
                  <a:srgbClr val="8A1F05"/>
                </a:solidFill>
                <a:latin typeface="Andale Mono" panose="020B0509000000000004" pitchFamily="49" charset="0"/>
              </a:rPr>
              <a:t>: 0</a:t>
            </a:r>
          </a:p>
        </p:txBody>
      </p:sp>
    </p:spTree>
    <p:extLst>
      <p:ext uri="{BB962C8B-B14F-4D97-AF65-F5344CB8AC3E}">
        <p14:creationId xmlns:p14="http://schemas.microsoft.com/office/powerpoint/2010/main" val="3044857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-1" y="1021870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Model geometry and pre-refinement grid spacing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CD377-2D7A-074D-982F-772AD54D68AE}"/>
              </a:ext>
            </a:extLst>
          </p:cNvPr>
          <p:cNvSpPr/>
          <p:nvPr/>
        </p:nvSpPr>
        <p:spPr>
          <a:xfrm>
            <a:off x="-1" y="1519314"/>
            <a:ext cx="6347636" cy="4032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Model geometry (200x100 km, 20 km spacing)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Geometry model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set Model name = box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subsection Box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X repetitions = 10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Y repetitions = 5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X extent      = 200e3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Y extent      = 100e3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end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683437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-1" y="1021870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Model geometry and pre-refinement grid spacing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CD377-2D7A-074D-982F-772AD54D68AE}"/>
              </a:ext>
            </a:extLst>
          </p:cNvPr>
          <p:cNvSpPr/>
          <p:nvPr/>
        </p:nvSpPr>
        <p:spPr>
          <a:xfrm>
            <a:off x="0" y="1519314"/>
            <a:ext cx="7889359" cy="5232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Adaptively refine the mesh to 2.5 km spacing above y=50 km</a:t>
            </a:r>
          </a:p>
          <a:p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and between x=40 and x=160 km. These values ensure areas</a:t>
            </a:r>
          </a:p>
          <a:p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undergoing brittle deformation are in the high-resolution region.</a:t>
            </a:r>
          </a:p>
          <a:p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Mesh refinement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set Initial global refinement          = 2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set Initial adaptive refinement        = 1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set Time steps between mesh refinement = 0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set Strategy = minimum refinement function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subsection Minimum refinement function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Coordinate system   = cartesian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Variable names      =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x,y</a:t>
            </a:r>
            <a:endParaRPr lang="en-US" sz="13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Function expression = if ( y&gt;=50e3 &amp;&amp; x&gt;=40.e3 &amp;&amp; x&lt;=160.e3, 3, 2)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end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set Run postprocessors on initial refinement = false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BB042-ED3B-414A-AD87-D65C5BCA7F62}"/>
              </a:ext>
            </a:extLst>
          </p:cNvPr>
          <p:cNvSpPr txBox="1"/>
          <p:nvPr/>
        </p:nvSpPr>
        <p:spPr>
          <a:xfrm>
            <a:off x="4572000" y="2414325"/>
            <a:ext cx="2334293" cy="307777"/>
          </a:xfrm>
          <a:prstGeom prst="rect">
            <a:avLst/>
          </a:prstGeom>
          <a:solidFill>
            <a:srgbClr val="DDDFDE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Global grid spacing is 5 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93EF98-EC17-134B-B62C-43B4C4515FC7}"/>
              </a:ext>
            </a:extLst>
          </p:cNvPr>
          <p:cNvSpPr txBox="1"/>
          <p:nvPr/>
        </p:nvSpPr>
        <p:spPr>
          <a:xfrm>
            <a:off x="4572000" y="2849844"/>
            <a:ext cx="2989921" cy="307777"/>
          </a:xfrm>
          <a:prstGeom prst="rect">
            <a:avLst/>
          </a:prstGeom>
          <a:solidFill>
            <a:srgbClr val="DDDFDE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2.5 km grid spacing in select region</a:t>
            </a:r>
          </a:p>
        </p:txBody>
      </p:sp>
    </p:spTree>
    <p:extLst>
      <p:ext uri="{BB962C8B-B14F-4D97-AF65-F5344CB8AC3E}">
        <p14:creationId xmlns:p14="http://schemas.microsoft.com/office/powerpoint/2010/main" val="3600301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-1" y="1021870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Solver Settings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CD377-2D7A-074D-982F-772AD54D68AE}"/>
              </a:ext>
            </a:extLst>
          </p:cNvPr>
          <p:cNvSpPr/>
          <p:nvPr/>
        </p:nvSpPr>
        <p:spPr>
          <a:xfrm>
            <a:off x="0" y="1463134"/>
            <a:ext cx="7889359" cy="545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Solver parameters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Stokes solver parameters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Stokes solver type = block AMG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Number of cheap Stokes solver steps = 0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Newton solver parameters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Max Newton line search iterations        = 5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Max pre-Newton nonlinear iterations      = 10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Maximum linear Stokes solver tolerance   = 1e-1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Nonlinear Newton solver switch tolerance = 1e-4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SPD safety factor                        = 0.9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Stabilization preconditioner             = SPD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Stabilization velocity block             = SPD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Use Newton failsafe                      = false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Use Newton residual scaling method       = false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Use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Eisenstat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Walker method for Picard iterations = true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13DA12-7DD3-0F4F-BDB3-E47406420DC7}"/>
              </a:ext>
            </a:extLst>
          </p:cNvPr>
          <p:cNvSpPr txBox="1"/>
          <p:nvPr/>
        </p:nvSpPr>
        <p:spPr>
          <a:xfrm>
            <a:off x="5613456" y="4232492"/>
            <a:ext cx="2723823" cy="307777"/>
          </a:xfrm>
          <a:prstGeom prst="rect">
            <a:avLst/>
          </a:prstGeom>
          <a:solidFill>
            <a:srgbClr val="DDDFDE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Never switch Newton Solver 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A4C4C-AB16-044E-AC94-4CB47B514CD1}"/>
              </a:ext>
            </a:extLst>
          </p:cNvPr>
          <p:cNvSpPr txBox="1"/>
          <p:nvPr/>
        </p:nvSpPr>
        <p:spPr>
          <a:xfrm>
            <a:off x="3695946" y="6371808"/>
            <a:ext cx="2651688" cy="307777"/>
          </a:xfrm>
          <a:prstGeom prst="rect">
            <a:avLst/>
          </a:prstGeom>
          <a:solidFill>
            <a:srgbClr val="DDDFDE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Modifies linear solver tolerance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AA61F5-BAA7-B542-9409-4019C615D21A}"/>
              </a:ext>
            </a:extLst>
          </p:cNvPr>
          <p:cNvSpPr txBox="1"/>
          <p:nvPr/>
        </p:nvSpPr>
        <p:spPr>
          <a:xfrm>
            <a:off x="6347634" y="1052461"/>
            <a:ext cx="279636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Trebuchet MS" panose="020B0703020202090204" pitchFamily="34" charset="0"/>
              </a:rPr>
              <a:t>Newton Solver Resources</a:t>
            </a:r>
          </a:p>
          <a:p>
            <a:endParaRPr lang="en-US" dirty="0">
              <a:latin typeface="Trebuchet MS" panose="020B0703020202090204" pitchFamily="34" charset="0"/>
              <a:hlinkClick r:id="rId3"/>
            </a:endParaRPr>
          </a:p>
          <a:p>
            <a:r>
              <a:rPr lang="en-US" dirty="0">
                <a:latin typeface="Trebuchet MS" panose="020B0703020202090204" pitchFamily="34" charset="0"/>
                <a:hlinkClick r:id="rId3"/>
              </a:rPr>
              <a:t>Fraters et al. (2019): Efficient and practical Newton solvers for non-linear Stokes systems in geodynamic problems.</a:t>
            </a:r>
            <a:endParaRPr lang="en-US" dirty="0">
              <a:latin typeface="Trebuchet MS" panose="020B0703020202090204" pitchFamily="34" charset="0"/>
            </a:endParaRPr>
          </a:p>
          <a:p>
            <a:endParaRPr lang="en-US" dirty="0">
              <a:latin typeface="Trebuchet MS" panose="020B0703020202090204" pitchFamily="34" charset="0"/>
            </a:endParaRPr>
          </a:p>
          <a:p>
            <a:r>
              <a:rPr lang="en-US" dirty="0">
                <a:latin typeface="Trebuchet MS" panose="020B0703020202090204" pitchFamily="34" charset="0"/>
              </a:rPr>
              <a:t>Manual</a:t>
            </a:r>
          </a:p>
          <a:p>
            <a:endParaRPr lang="en-US" dirty="0">
              <a:latin typeface="Trebuchet MS" panose="020B0703020202090204" pitchFamily="34" charset="0"/>
            </a:endParaRPr>
          </a:p>
          <a:p>
            <a:r>
              <a:rPr lang="en-US" dirty="0">
                <a:latin typeface="Trebuchet MS" panose="020B0703020202090204" pitchFamily="34" charset="0"/>
              </a:rPr>
              <a:t>Benchmarks: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~/aspect/benchmarks/</a:t>
            </a:r>
            <a:r>
              <a:rPr lang="en-US" dirty="0" err="1">
                <a:solidFill>
                  <a:srgbClr val="8A1F05"/>
                </a:solidFill>
                <a:latin typeface="Andale Mono" panose="020B0509000000000004" pitchFamily="49" charset="0"/>
              </a:rPr>
              <a:t>newton_solver_benchmark_set</a:t>
            </a:r>
            <a:endParaRPr lang="en-US" dirty="0">
              <a:solidFill>
                <a:srgbClr val="8A1F05"/>
              </a:solidFill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07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-1" y="1021870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Velocity Boundary Conditions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CD377-2D7A-074D-982F-772AD54D68AE}"/>
              </a:ext>
            </a:extLst>
          </p:cNvPr>
          <p:cNvSpPr/>
          <p:nvPr/>
        </p:nvSpPr>
        <p:spPr>
          <a:xfrm>
            <a:off x="0" y="1463134"/>
            <a:ext cx="8888819" cy="503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Velocity on boundaries characterized by functions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The outward velocity (x-direction) on the left and right walls is 0.25 cm/year.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The vertical velocity at the base is 0.25 cm/year (balances outflow on sides).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Velocity components parallel to the base (x-velocity) and side walls (y-velocity)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are unconstrained (i.e. 'free'). 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Boundary velocity model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set Prescribed velocity boundary indicators = left x: function, right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x:function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, bottom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y:function</a:t>
            </a:r>
            <a:endParaRPr lang="en-US" sz="13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Function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Variable names      =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x,y</a:t>
            </a:r>
            <a:endParaRPr lang="en-US" sz="13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Function constants  = v=0.0025, c=100.e3, w=200.e3, d=100.e3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Function expression = if (x&lt;c , -v, v); v*2*d/w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895384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-1" y="1021870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Initial Composition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CD377-2D7A-074D-982F-772AD54D68AE}"/>
              </a:ext>
            </a:extLst>
          </p:cNvPr>
          <p:cNvSpPr/>
          <p:nvPr/>
        </p:nvSpPr>
        <p:spPr>
          <a:xfrm>
            <a:off x="0" y="1463134"/>
            <a:ext cx="8888819" cy="1556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Compositional fields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set Number of fields = 5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set Names of fields =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noninitial_plastic_strain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,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plastic_strain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,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crust_upper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,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crust_lower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,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mantle_lithosphere</a:t>
            </a:r>
            <a:endParaRPr lang="en-US" sz="13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89564-A7E7-AF48-A802-1B9246C6EE2F}"/>
              </a:ext>
            </a:extLst>
          </p:cNvPr>
          <p:cNvSpPr txBox="1"/>
          <p:nvPr/>
        </p:nvSpPr>
        <p:spPr>
          <a:xfrm>
            <a:off x="4444409" y="1839665"/>
            <a:ext cx="1348446" cy="307777"/>
          </a:xfrm>
          <a:prstGeom prst="rect">
            <a:avLst/>
          </a:prstGeom>
          <a:solidFill>
            <a:srgbClr val="DDDFDE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 rock types!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BABF9-288A-9142-9DFE-86BE15ED3E3B}"/>
              </a:ext>
            </a:extLst>
          </p:cNvPr>
          <p:cNvSpPr/>
          <p:nvPr/>
        </p:nvSpPr>
        <p:spPr>
          <a:xfrm>
            <a:off x="0" y="3322640"/>
            <a:ext cx="8888819" cy="335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Initial composition model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set Model name = function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subsection Function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Variable names      =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x,y</a:t>
            </a:r>
            <a:endParaRPr lang="en-US" sz="13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set Function expression = 0;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                          if(x&gt;50.e3 &amp;&amp; x&lt;150.e3 &amp;&amp; y&gt;50.e3, 0.5 + rand()*1.0, 0);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                          if(y&gt;=80.e3, 1, 0);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                          if(y&lt;80.e3 &amp;&amp; y&gt;=60.e3, 1, 0);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                            if(y&lt;60.e3 &amp;&amp; y&gt;=0.e3, 1, 0);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  end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942085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-1" y="1021870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Initial density structure (lithology, temperature)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F2871-EC29-FB42-8F2A-A9E45A15DD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3135" y="1572796"/>
            <a:ext cx="6902534" cy="52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50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-1" y="1021870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Initial density structure (lithology, temperature)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1B714-D2F5-7847-8F5C-D388C5C2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93135" y="1572796"/>
            <a:ext cx="6902534" cy="52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6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A0E467-69EC-324F-8B53-4CF8DAFC29FE}"/>
              </a:ext>
            </a:extLst>
          </p:cNvPr>
          <p:cNvSpPr/>
          <p:nvPr/>
        </p:nvSpPr>
        <p:spPr>
          <a:xfrm>
            <a:off x="-1" y="1021870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Temperature boundary conditions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CD377-2D7A-074D-982F-772AD54D68AE}"/>
              </a:ext>
            </a:extLst>
          </p:cNvPr>
          <p:cNvSpPr/>
          <p:nvPr/>
        </p:nvSpPr>
        <p:spPr>
          <a:xfrm>
            <a:off x="0" y="1463134"/>
            <a:ext cx="8888819" cy="1256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Boundary temperature model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set Fixed temperature boundary indicators = bottom, top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set Model name = initial temperature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389564-A7E7-AF48-A802-1B9246C6EE2F}"/>
              </a:ext>
            </a:extLst>
          </p:cNvPr>
          <p:cNvSpPr txBox="1"/>
          <p:nvPr/>
        </p:nvSpPr>
        <p:spPr>
          <a:xfrm>
            <a:off x="5858539" y="1806689"/>
            <a:ext cx="1747594" cy="307777"/>
          </a:xfrm>
          <a:prstGeom prst="rect">
            <a:avLst/>
          </a:prstGeom>
          <a:solidFill>
            <a:srgbClr val="DDDFDE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Sides are insulating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BABF9-288A-9142-9DFE-86BE15ED3E3B}"/>
              </a:ext>
            </a:extLst>
          </p:cNvPr>
          <p:cNvSpPr/>
          <p:nvPr/>
        </p:nvSpPr>
        <p:spPr>
          <a:xfrm>
            <a:off x="0" y="3106024"/>
            <a:ext cx="88888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Chapman (1986) equations for continental lithosphere geotherm: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T(z) = Tt + (qt/k)*z - (A*z**2)/(2*k)    (eq 4)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Tb = Tt + (qt/k)*</a:t>
            </a:r>
            <a:r>
              <a:rPr lang="en-US" dirty="0" err="1">
                <a:solidFill>
                  <a:srgbClr val="8A1F05"/>
                </a:solidFill>
                <a:latin typeface="Andale Mono" panose="020B0509000000000004" pitchFamily="49" charset="0"/>
              </a:rPr>
              <a:t>dz</a:t>
            </a: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 - (A*</a:t>
            </a:r>
            <a:r>
              <a:rPr lang="en-US" dirty="0" err="1">
                <a:solidFill>
                  <a:srgbClr val="8A1F05"/>
                </a:solidFill>
                <a:latin typeface="Andale Mono" panose="020B0509000000000004" pitchFamily="49" charset="0"/>
              </a:rPr>
              <a:t>dz</a:t>
            </a: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**2)/(2*k)    (eq 5)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</a:t>
            </a:r>
            <a:r>
              <a:rPr lang="en-US" dirty="0" err="1">
                <a:solidFill>
                  <a:srgbClr val="8A1F05"/>
                </a:solidFill>
                <a:latin typeface="Andale Mono" panose="020B0509000000000004" pitchFamily="49" charset="0"/>
              </a:rPr>
              <a:t>qb</a:t>
            </a: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 = qt - A*</a:t>
            </a:r>
            <a:r>
              <a:rPr lang="en-US" dirty="0" err="1">
                <a:solidFill>
                  <a:srgbClr val="8A1F05"/>
                </a:solidFill>
                <a:latin typeface="Andale Mono" panose="020B0509000000000004" pitchFamily="49" charset="0"/>
              </a:rPr>
              <a:t>dz</a:t>
            </a: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                           (eq 6)</a:t>
            </a:r>
          </a:p>
          <a:p>
            <a:endParaRPr lang="en-US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The initial constraints are: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Surface Temperature  - upper crust (ts1) = 273 K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Surface Heat Flow    - upper crust (qs1) = 0.055 </a:t>
            </a:r>
            <a:r>
              <a:rPr lang="en-US" dirty="0" err="1">
                <a:solidFill>
                  <a:srgbClr val="8A1F05"/>
                </a:solidFill>
                <a:latin typeface="Andale Mono" panose="020B0509000000000004" pitchFamily="49" charset="0"/>
              </a:rPr>
              <a:t>mW</a:t>
            </a: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/m^2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Heat Production      - upper crust (A1)  = 1.00e-6 W/m^3;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Heat Production      - lower crust (A2)  = 0.25e-6 W/m^3;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Heat Production      - mantle (A3)       = 0.00e-6 W/m^3;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Thermal Conductivity - all layers        = 2.5 (W/(m K));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To satisfy these constraints, the following values are required: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Surface Temperature  - lower crust (ts2) = 633 K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                     - mantle (ts3)      = 893 K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Surface Heat Flow    - lower crust (qs2) = 0.035 W/m^2;</a:t>
            </a:r>
          </a:p>
          <a:p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                       - mantle      (qs3) = 0.030 W/m^2;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-2" y="2663324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Temperature initial conditions (part 1)</a:t>
            </a:r>
          </a:p>
        </p:txBody>
      </p:sp>
    </p:spTree>
    <p:extLst>
      <p:ext uri="{BB962C8B-B14F-4D97-AF65-F5344CB8AC3E}">
        <p14:creationId xmlns:p14="http://schemas.microsoft.com/office/powerpoint/2010/main" val="2650867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BABF9-288A-9142-9DFE-86BE15ED3E3B}"/>
              </a:ext>
            </a:extLst>
          </p:cNvPr>
          <p:cNvSpPr/>
          <p:nvPr/>
        </p:nvSpPr>
        <p:spPr>
          <a:xfrm>
            <a:off x="1" y="1479243"/>
            <a:ext cx="9048305" cy="545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# Initial temperature field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Initial temperature model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set List of model names = function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Function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Variable names =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x,y,z</a:t>
            </a:r>
            <a:endParaRPr lang="en-US" sz="13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Function constants = h=100.e3,ts1=273,ts2=633,ts3=893,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                         A1=1.e-6,A2=0.25e-6,A3=0.0,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                         k1=2.5,k2=2.5,k3=2.5,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                         qs1=0.055,qs2=0.035,qs3=0.030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Function expression = if( (h-y)&lt;=20.e3,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                              ts1 + (qs1/k1)*(h-y) - (A1*(h-y)*(h-y))/(2.0*k1),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                              if( (h-y)&gt;20.e3 &amp;&amp; (h-y)&lt;=40.e3,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                                  ts2 + (qs2/k2)*(h-y-20.e3) - (A2*(h-y-20.e3)*(h-y-20.e3))/(2.0*k2), \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                                  ts3 + (qs3/k3)*(h-y-40.e3) - (A3*(h-y-40.e3)*(h-y-40.e3))/(2.0*k3) ) );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Temperature initial conditions (part 2)</a:t>
            </a:r>
          </a:p>
        </p:txBody>
      </p:sp>
    </p:spTree>
    <p:extLst>
      <p:ext uri="{BB962C8B-B14F-4D97-AF65-F5344CB8AC3E}">
        <p14:creationId xmlns:p14="http://schemas.microsoft.com/office/powerpoint/2010/main" val="110697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06982" y="201440"/>
            <a:ext cx="677685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imes New Roman"/>
              </a:rPr>
              <a:t>Numerical Modeling From Start to Finish</a:t>
            </a:r>
            <a:r>
              <a:rPr lang="en-US" sz="280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imes New Roman"/>
              </a:rPr>
              <a:t>  </a:t>
            </a:r>
            <a:endParaRPr sz="280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243BC3-7808-224C-9AD9-671F78F00633}"/>
              </a:ext>
            </a:extLst>
          </p:cNvPr>
          <p:cNvSpPr txBox="1"/>
          <p:nvPr/>
        </p:nvSpPr>
        <p:spPr>
          <a:xfrm>
            <a:off x="158757" y="1139789"/>
            <a:ext cx="882648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Define what physical processes to examine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Capture the physics through equations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Choose a numerical approximation to solve the equations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Design, write and validate software (or validate existing code)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Formulate a hypothesis to test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Design and run a series of models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>
              <a:latin typeface="Trebuchet MS" panose="020B070302020209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rebuchet MS" panose="020B0703020202090204" pitchFamily="34" charset="0"/>
              </a:rPr>
              <a:t>Verify and interpret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743209-BCE5-C743-963F-BB9D811E6D18}"/>
              </a:ext>
            </a:extLst>
          </p:cNvPr>
          <p:cNvSpPr/>
          <p:nvPr/>
        </p:nvSpPr>
        <p:spPr>
          <a:xfrm>
            <a:off x="158757" y="6048456"/>
            <a:ext cx="66511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rebuchet MS" panose="020B0703020202090204" pitchFamily="34" charset="0"/>
              </a:rPr>
              <a:t>*Do not skip steps 1 and 5 under any circumstances</a:t>
            </a:r>
          </a:p>
        </p:txBody>
      </p:sp>
    </p:spTree>
    <p:extLst>
      <p:ext uri="{BB962C8B-B14F-4D97-AF65-F5344CB8AC3E}">
        <p14:creationId xmlns:p14="http://schemas.microsoft.com/office/powerpoint/2010/main" val="4703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BABF9-288A-9142-9DFE-86BE15ED3E3B}"/>
              </a:ext>
            </a:extLst>
          </p:cNvPr>
          <p:cNvSpPr/>
          <p:nvPr/>
        </p:nvSpPr>
        <p:spPr>
          <a:xfrm>
            <a:off x="1" y="1479243"/>
            <a:ext cx="9048305" cy="2431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Heating model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set List of model names = compositional heating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Compositional heating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Compositional heating values = 0.0, 0.0, 0.0, 1.0e-6, 0.25e-6, 0.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end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end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Heating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E7116-64D9-D34F-A97E-2D974088340C}"/>
              </a:ext>
            </a:extLst>
          </p:cNvPr>
          <p:cNvSpPr txBox="1"/>
          <p:nvPr/>
        </p:nvSpPr>
        <p:spPr>
          <a:xfrm>
            <a:off x="3892475" y="3121223"/>
            <a:ext cx="4910319" cy="307777"/>
          </a:xfrm>
          <a:prstGeom prst="rect">
            <a:avLst/>
          </a:prstGeom>
          <a:solidFill>
            <a:srgbClr val="DDDFDE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Values need to be consistent with initial temperature model!</a:t>
            </a:r>
          </a:p>
        </p:txBody>
      </p:sp>
    </p:spTree>
    <p:extLst>
      <p:ext uri="{BB962C8B-B14F-4D97-AF65-F5344CB8AC3E}">
        <p14:creationId xmlns:p14="http://schemas.microsoft.com/office/powerpoint/2010/main" val="2934261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63476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Initial temperature structure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967853-4ABD-2844-9AAF-35198149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1" y="1533986"/>
            <a:ext cx="8196238" cy="44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19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BABF9-288A-9142-9DFE-86BE15ED3E3B}"/>
              </a:ext>
            </a:extLst>
          </p:cNvPr>
          <p:cNvSpPr/>
          <p:nvPr/>
        </p:nvSpPr>
        <p:spPr>
          <a:xfrm>
            <a:off x="1" y="1479243"/>
            <a:ext cx="9048305" cy="5457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subsection Material model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set Model name =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visco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plastic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subsection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Visco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Plastic</a:t>
            </a:r>
          </a:p>
          <a:p>
            <a:pPr>
              <a:lnSpc>
                <a:spcPct val="150000"/>
              </a:lnSpc>
            </a:pPr>
            <a:endParaRPr lang="en-US" sz="13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# Reference temperature and viscosity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Reference temperature = 273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Reference viscosity = 1e22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# The minimum strain-rate helps limit large viscosities values that arise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# as the strain-rate approaches zero.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# The reference strain-rate is used on the first non-linear iteration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# of the first time step when the velocity has not been determined yet. 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Minimum strain rate = 1.e-20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Reference strain rate = 1.e-16</a:t>
            </a:r>
          </a:p>
          <a:p>
            <a:pPr>
              <a:lnSpc>
                <a:spcPct val="150000"/>
              </a:lnSpc>
            </a:pPr>
            <a:endParaRPr lang="en-US" sz="1300" dirty="0">
              <a:solidFill>
                <a:srgbClr val="8A1F05"/>
              </a:solidFill>
              <a:latin typeface="Andale Mono" panose="020B05090000000000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# Limit the viscosity with minimum and maximum values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Minimum viscosity = 1e18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   set Maximum viscosity = 1e26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Material Model (Part 1): Reference and min/max values</a:t>
            </a:r>
          </a:p>
        </p:txBody>
      </p:sp>
    </p:spTree>
    <p:extLst>
      <p:ext uri="{BB962C8B-B14F-4D97-AF65-F5344CB8AC3E}">
        <p14:creationId xmlns:p14="http://schemas.microsoft.com/office/powerpoint/2010/main" val="2039295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BABF9-288A-9142-9DFE-86BE15ED3E3B}"/>
              </a:ext>
            </a:extLst>
          </p:cNvPr>
          <p:cNvSpPr/>
          <p:nvPr/>
        </p:nvSpPr>
        <p:spPr>
          <a:xfrm>
            <a:off x="1" y="1479243"/>
            <a:ext cx="9048305" cy="2031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Define thermal conductivities = true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Thermal conductivities        = 2.5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Heat capacities               = 750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Densities                     = 3300, 1.0, 1.0, 2700,  2900, 3300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Thermal expansivities         = 2e-5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Material Model (Part 2): Thermodynamic Values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9E9F0-2423-D342-A658-DB83CAA54C3D}"/>
              </a:ext>
            </a:extLst>
          </p:cNvPr>
          <p:cNvSpPr/>
          <p:nvPr/>
        </p:nvSpPr>
        <p:spPr>
          <a:xfrm>
            <a:off x="-1" y="3953525"/>
            <a:ext cx="9048305" cy="356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Viscosity averaging scheme = harmonic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4FD02-10BF-C34A-84F1-66DF59A7BE62}"/>
              </a:ext>
            </a:extLst>
          </p:cNvPr>
          <p:cNvSpPr/>
          <p:nvPr/>
        </p:nvSpPr>
        <p:spPr>
          <a:xfrm>
            <a:off x="-2" y="3510825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Material Model (Part 3): Viscosity averaging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05689D-F669-B746-87C7-5708348408EC}"/>
              </a:ext>
            </a:extLst>
          </p:cNvPr>
          <p:cNvSpPr/>
          <p:nvPr/>
        </p:nvSpPr>
        <p:spPr>
          <a:xfrm>
            <a:off x="-3" y="4868361"/>
            <a:ext cx="7487947" cy="16690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Choose to have the viscosity (pre-yield) follow a dislocation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diffusion or composite flow law.  Here, dislocation is selected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so no need to specify diffusion creep parameters below, which are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# only used if "diffusion" or "composite" option is selected.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set Viscous flow law = dislocation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6678FD-51D7-F04E-AF66-6FC347235FD2}"/>
              </a:ext>
            </a:extLst>
          </p:cNvPr>
          <p:cNvSpPr/>
          <p:nvPr/>
        </p:nvSpPr>
        <p:spPr>
          <a:xfrm>
            <a:off x="-3" y="4343177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Material Model (Part 4a): Viscous flow law</a:t>
            </a:r>
          </a:p>
        </p:txBody>
      </p:sp>
    </p:spTree>
    <p:extLst>
      <p:ext uri="{BB962C8B-B14F-4D97-AF65-F5344CB8AC3E}">
        <p14:creationId xmlns:p14="http://schemas.microsoft.com/office/powerpoint/2010/main" val="1865048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9BABF9-288A-9142-9DFE-86BE15ED3E3B}"/>
              </a:ext>
            </a:extLst>
          </p:cNvPr>
          <p:cNvSpPr/>
          <p:nvPr/>
        </p:nvSpPr>
        <p:spPr>
          <a:xfrm>
            <a:off x="-1" y="2010870"/>
            <a:ext cx="9048305" cy="3231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</a:t>
            </a:r>
            <a:r>
              <a:rPr lang="en-US" sz="1300" dirty="0" err="1">
                <a:solidFill>
                  <a:srgbClr val="8A1F05"/>
                </a:solidFill>
                <a:latin typeface="Andale Mono" panose="020B0509000000000004" pitchFamily="49" charset="0"/>
              </a:rPr>
              <a:t>Prefactors</a:t>
            </a: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 for dislocation creep          = 6.52e-16, 1.00e-50,  1.00e-50, 8.57e-28, 7.13e-18, 6.52e-16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Stress exponents for dislocation creep    =      3.5,      1.0,       1.0,     4.0,      3.0,      3.5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Activation energies for dislocation creep =    530.e3,     0.0,      0.0,   223.e3,   345.e3,   530.e3</a:t>
            </a:r>
          </a:p>
          <a:p>
            <a:pPr>
              <a:lnSpc>
                <a:spcPct val="200000"/>
              </a:lnSpc>
            </a:pPr>
            <a:r>
              <a:rPr lang="en-US" sz="1300" dirty="0">
                <a:solidFill>
                  <a:srgbClr val="8A1F05"/>
                </a:solidFill>
                <a:latin typeface="Andale Mono" panose="020B0509000000000004" pitchFamily="49" charset="0"/>
              </a:rPr>
              <a:t>set Activation volumes for dislocation creep  =   18.e-6,      0.0,      0.0,       0.,       0.,   18.e-6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Material Model (Part 4b): Viscous flow law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FAC32C-8045-F04B-9AA6-5842C3807889}"/>
              </a:ext>
            </a:extLst>
          </p:cNvPr>
          <p:cNvSpPr/>
          <p:nvPr/>
        </p:nvSpPr>
        <p:spPr>
          <a:xfrm>
            <a:off x="-3" y="5408750"/>
            <a:ext cx="7293935" cy="134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Upper Crust – Wet </a:t>
            </a:r>
            <a:r>
              <a:rPr lang="en-US" dirty="0" err="1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Quarzite</a:t>
            </a: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 (Gleason and Tullis, 1995)</a:t>
            </a:r>
          </a:p>
          <a:p>
            <a:pPr lvl="1">
              <a:lnSpc>
                <a:spcPct val="150000"/>
              </a:lnSpc>
              <a:buSzPts val="2800"/>
            </a:pP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Lower Crust – Wet Anorthite (</a:t>
            </a:r>
            <a:r>
              <a:rPr lang="en-US" dirty="0" err="1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Rybacki</a:t>
            </a: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 et al., 2006)</a:t>
            </a:r>
          </a:p>
          <a:p>
            <a:pPr lvl="1">
              <a:lnSpc>
                <a:spcPct val="150000"/>
              </a:lnSpc>
              <a:buSzPts val="2800"/>
            </a:pP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Mantle &amp; Background – Dry Olivine (</a:t>
            </a:r>
            <a:r>
              <a:rPr lang="en-US" dirty="0" err="1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Hirth</a:t>
            </a: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 and </a:t>
            </a:r>
            <a:r>
              <a:rPr lang="en-US" dirty="0" err="1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Kholstedt</a:t>
            </a: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, 2003)</a:t>
            </a:r>
          </a:p>
          <a:p>
            <a:pPr lvl="1">
              <a:lnSpc>
                <a:spcPct val="150000"/>
              </a:lnSpc>
              <a:buSzPts val="2800"/>
            </a:pP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Non-lithologies – set to clearly distinguishable value, which are not used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691B58-3C65-C047-B075-7A5ED0F29593}"/>
                  </a:ext>
                </a:extLst>
              </p:cNvPr>
              <p:cNvSpPr/>
              <p:nvPr/>
            </p:nvSpPr>
            <p:spPr>
              <a:xfrm>
                <a:off x="95696" y="1490060"/>
                <a:ext cx="7899988" cy="647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</m:t>
                        </m:r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</m:t>
                        </m:r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𝑃𝑉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2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2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</m:t>
                        </m:r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𝑃𝑉</m:t>
                            </m:r>
                          </m:num>
                          <m:den>
                            <m:r>
                              <a:rPr lang="en-US" sz="22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𝑛𝑅𝑇</m:t>
                            </m:r>
                          </m:den>
                        </m:f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D691B58-3C65-C047-B075-7A5ED0F29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6" y="1490060"/>
                <a:ext cx="7899988" cy="647165"/>
              </a:xfrm>
              <a:prstGeom prst="rect">
                <a:avLst/>
              </a:prstGeom>
              <a:blipFill>
                <a:blip r:embed="rId3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509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9BABF9-288A-9142-9DFE-86BE15ED3E3B}"/>
                  </a:ext>
                </a:extLst>
              </p:cNvPr>
              <p:cNvSpPr/>
              <p:nvPr/>
            </p:nvSpPr>
            <p:spPr>
              <a:xfrm>
                <a:off x="0" y="1360445"/>
                <a:ext cx="9260957" cy="4489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set Angles of internal friction = 30.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set Cohesions = 20.e6</a:t>
                </a:r>
              </a:p>
              <a:p>
                <a:pPr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func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unc>
                      <m:func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func>
                  </m:oMath>
                </a14:m>
                <a:r>
                  <a:rPr lang="en-US" sz="20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̇"/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0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00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rgbClr val="8A1F05"/>
                  </a:solidFill>
                  <a:latin typeface="Andale Mono" panose="020B0509000000000004" pitchFamily="49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# The parameters below weaken the friction and cohesion by a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# a factor of 4 between plastic strain values of 0.5 and 1.5.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set Strain weakening mechanism                  = plastic weakening with plastic strain only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set Start plasticity strain weakening intervals = 0.5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set End plasticity strain weakening intervals   = 1.5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set Cohesion strain weakening factors           = 0.25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1300" dirty="0">
                    <a:solidFill>
                      <a:srgbClr val="8A1F05"/>
                    </a:solidFill>
                    <a:latin typeface="Andale Mono" panose="020B0509000000000004" pitchFamily="49" charset="0"/>
                  </a:rPr>
                  <a:t>set Friction strain weakening factors           = 0.25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89BABF9-288A-9142-9DFE-86BE15ED3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60445"/>
                <a:ext cx="9260957" cy="44893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Material Model (Part 5): Plasticity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B6D4DC-FB2F-C94A-A0F0-84F2AEEC79C5}"/>
              </a:ext>
            </a:extLst>
          </p:cNvPr>
          <p:cNvSpPr/>
          <p:nvPr/>
        </p:nvSpPr>
        <p:spPr>
          <a:xfrm>
            <a:off x="0" y="5849751"/>
            <a:ext cx="7804299" cy="37593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Cohesion and friction linearly weaken by a factor of between plastic strains of 0.5 and 1.5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F54E67-0DFE-8443-AFBD-E88336EFA750}"/>
              </a:ext>
            </a:extLst>
          </p:cNvPr>
          <p:cNvSpPr/>
          <p:nvPr/>
        </p:nvSpPr>
        <p:spPr>
          <a:xfrm>
            <a:off x="0" y="6449392"/>
            <a:ext cx="6452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Trebuchet MS" panose="020B0703020202090204" pitchFamily="34" charset="0"/>
              </a:rPr>
              <a:t>Relevant papers: </a:t>
            </a:r>
            <a:r>
              <a:rPr lang="en-US" sz="1800" dirty="0" err="1">
                <a:latin typeface="Trebuchet MS" panose="020B0703020202090204" pitchFamily="34" charset="0"/>
                <a:hlinkClick r:id="rId4"/>
              </a:rPr>
              <a:t>Glerum</a:t>
            </a:r>
            <a:r>
              <a:rPr lang="en-US" sz="1800" dirty="0">
                <a:latin typeface="Trebuchet MS" panose="020B0703020202090204" pitchFamily="34" charset="0"/>
                <a:hlinkClick r:id="rId4"/>
              </a:rPr>
              <a:t> et al. (2018)</a:t>
            </a:r>
            <a:r>
              <a:rPr lang="en-US" sz="1800" dirty="0">
                <a:latin typeface="Trebuchet MS" panose="020B0703020202090204" pitchFamily="34" charset="0"/>
              </a:rPr>
              <a:t>; </a:t>
            </a:r>
            <a:r>
              <a:rPr lang="en-US" sz="1800" dirty="0">
                <a:latin typeface="Trebuchet MS" panose="020B0703020202090204" pitchFamily="34" charset="0"/>
                <a:hlinkClick r:id="rId5"/>
              </a:rPr>
              <a:t>Naliboff et al. (2020)</a:t>
            </a:r>
            <a:endParaRPr lang="en-US" sz="1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104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Initial Deformation Field</a:t>
            </a:r>
          </a:p>
        </p:txBody>
      </p:sp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6190366-6C6D-3541-BCC2-5498B8532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7" y="1533987"/>
            <a:ext cx="6953219" cy="53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10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Initial Deformation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5813C-32A5-CA41-B1EA-C977A138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567" y="1533987"/>
            <a:ext cx="6953219" cy="53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130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Active Deformation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5813C-32A5-CA41-B1EA-C977A138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567" y="1533987"/>
            <a:ext cx="6953219" cy="53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96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3;p16">
            <a:extLst>
              <a:ext uri="{FF2B5EF4-FFF2-40B4-BE49-F238E27FC236}">
                <a16:creationId xmlns:a16="http://schemas.microsoft.com/office/drawing/2014/main" id="{B2DB5D51-3724-3640-8EE8-1D091DB23A43}"/>
              </a:ext>
            </a:extLst>
          </p:cNvPr>
          <p:cNvSpPr txBox="1"/>
          <p:nvPr/>
        </p:nvSpPr>
        <p:spPr>
          <a:xfrm>
            <a:off x="-1" y="178415"/>
            <a:ext cx="671977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Modified 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Continental Extension Cookbook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F10286-2AF8-4045-A6E4-801BDD940307}"/>
              </a:ext>
            </a:extLst>
          </p:cNvPr>
          <p:cNvSpPr/>
          <p:nvPr/>
        </p:nvSpPr>
        <p:spPr>
          <a:xfrm>
            <a:off x="0" y="1036543"/>
            <a:ext cx="7293935" cy="497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ts val="2800"/>
            </a:pPr>
            <a:r>
              <a:rPr lang="en-US" sz="2000" dirty="0">
                <a:latin typeface="Trebuchet MS" panose="020B0703020202090204" pitchFamily="34" charset="0"/>
                <a:ea typeface="Trebuchet MS"/>
                <a:cs typeface="Trebuchet MS"/>
                <a:sym typeface="Times New Roman"/>
              </a:rPr>
              <a:t>Finite Deformation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5813C-32A5-CA41-B1EA-C977A13810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6568" y="1533987"/>
            <a:ext cx="6953217" cy="53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14510" y="142447"/>
            <a:ext cx="663899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Processes: Long-Term Tectonics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3" name="Google Shape;133;p6" descr="TDPfront_xsection_png3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7180"/>
            <a:ext cx="9144000" cy="37806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0" y="5347844"/>
            <a:ext cx="853105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2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Crustal Deformation, Lithospheric Deformation, Mantle Convection</a:t>
            </a:r>
            <a:endParaRPr sz="2200" u="none" strike="noStrike" cap="none" dirty="0">
              <a:solidFill>
                <a:srgbClr val="000000"/>
              </a:solidFill>
              <a:latin typeface="Trebuchet MS" panose="020B070302020209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8026823" y="4958079"/>
            <a:ext cx="1068646" cy="332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USGS, 2006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1824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/>
        </p:nvSpPr>
        <p:spPr>
          <a:xfrm>
            <a:off x="236478" y="201440"/>
            <a:ext cx="62142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Things to try during the break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236479" y="1225729"/>
            <a:ext cx="6963108" cy="53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Grid resolution</a:t>
            </a:r>
            <a:endParaRPr sz="1600" b="1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Time-step Size</a:t>
            </a:r>
            <a:endParaRPr sz="16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Model geometry</a:t>
            </a:r>
            <a:endParaRPr sz="16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Initial lithology</a:t>
            </a:r>
            <a:endParaRPr sz="16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Initial </a:t>
            </a:r>
            <a:r>
              <a:rPr lang="en-US" sz="16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t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emperature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dirty="0">
                <a:latin typeface="Trebuchet MS" panose="020B0703020202090204" pitchFamily="34" charset="0"/>
                <a:cs typeface="Calibri"/>
                <a:sym typeface="Calibri"/>
              </a:rPr>
              <a:t>Initial plastic strain</a:t>
            </a:r>
            <a:endParaRPr sz="16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Boundary conditions</a:t>
            </a:r>
            <a:endParaRPr sz="1600" b="1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Solver convergence settings</a:t>
            </a:r>
            <a:endParaRPr sz="16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Viscous flow law</a:t>
            </a:r>
            <a:endParaRPr sz="16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Brittle yield </a:t>
            </a:r>
            <a:r>
              <a:rPr lang="en-US" sz="16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m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echanism</a:t>
            </a:r>
            <a:endParaRPr sz="16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Brittle parameters </a:t>
            </a:r>
            <a:endParaRPr sz="16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✓"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Strain-weakening (magnitude, rate)</a:t>
            </a:r>
            <a:endParaRPr sz="1600" b="1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228600" lvl="0" indent="-228600">
              <a:lnSpc>
                <a:spcPct val="150000"/>
              </a:lnSpc>
              <a:buSzPts val="2200"/>
              <a:buFont typeface="Calibri"/>
              <a:buChar char="✓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Elastic constants </a:t>
            </a:r>
          </a:p>
          <a:p>
            <a:pPr lvl="2">
              <a:lnSpc>
                <a:spcPct val="150000"/>
              </a:lnSpc>
              <a:buSzPts val="2200"/>
            </a:pPr>
            <a:r>
              <a:rPr lang="en-US" sz="1800" dirty="0">
                <a:latin typeface="Trebuchet MS" panose="020B0703020202090204" pitchFamily="34" charset="0"/>
                <a:cs typeface="Calibri"/>
                <a:sym typeface="Calibri"/>
              </a:rPr>
              <a:t>	</a:t>
            </a:r>
            <a:r>
              <a:rPr lang="en-US" sz="1800" dirty="0">
                <a:solidFill>
                  <a:srgbClr val="8A1F03"/>
                </a:solidFill>
                <a:latin typeface="Andale Mono" panose="020B0509000000000004" pitchFamily="49" charset="0"/>
                <a:cs typeface="AndaleMono"/>
              </a:rPr>
              <a:t>$</a:t>
            </a: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  <a:cs typeface="AndaleMono"/>
              </a:rPr>
              <a:t>ASPECT_DIR/</a:t>
            </a:r>
            <a:r>
              <a:rPr lang="en-US" dirty="0">
                <a:solidFill>
                  <a:srgbClr val="8A1F05"/>
                </a:solidFill>
                <a:latin typeface="Andale Mono" panose="020B0509000000000004" pitchFamily="49" charset="0"/>
              </a:rPr>
              <a:t>benchmarks/</a:t>
            </a:r>
            <a:r>
              <a:rPr lang="en-US" b="0" i="0" u="none" strike="noStrike" cap="none" dirty="0" err="1">
                <a:solidFill>
                  <a:srgbClr val="8A1F05"/>
                </a:solidFill>
                <a:latin typeface="Andale Mono" panose="020B0509000000000004" pitchFamily="49" charset="0"/>
                <a:ea typeface="Calibri"/>
                <a:cs typeface="Calibri"/>
                <a:sym typeface="Calibri"/>
              </a:rPr>
              <a:t>viscoelastic_plastic_shear_bands</a:t>
            </a:r>
            <a:endParaRPr sz="18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AF333-A35F-5644-B390-D6026DFC03AF}"/>
              </a:ext>
            </a:extLst>
          </p:cNvPr>
          <p:cNvSpPr/>
          <p:nvPr/>
        </p:nvSpPr>
        <p:spPr>
          <a:xfrm>
            <a:off x="4803229" y="1078584"/>
            <a:ext cx="4180953" cy="22227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1800" dirty="0">
                <a:latin typeface="Trebuchet MS" panose="020B0703020202090204" pitchFamily="34" charset="0"/>
              </a:rPr>
              <a:t>ASPECT continental extension papers: </a:t>
            </a:r>
          </a:p>
          <a:p>
            <a:pPr algn="r">
              <a:lnSpc>
                <a:spcPct val="200000"/>
              </a:lnSpc>
            </a:pPr>
            <a:r>
              <a:rPr lang="en-US" sz="1800" dirty="0">
                <a:latin typeface="Trebuchet MS" panose="020B0703020202090204" pitchFamily="34" charset="0"/>
                <a:hlinkClick r:id="rId3"/>
              </a:rPr>
              <a:t>Glerum et al. (2020) </a:t>
            </a:r>
            <a:endParaRPr lang="en-US" sz="1800" dirty="0">
              <a:latin typeface="Trebuchet MS" panose="020B0703020202090204" pitchFamily="34" charset="0"/>
            </a:endParaRPr>
          </a:p>
          <a:p>
            <a:pPr algn="r">
              <a:lnSpc>
                <a:spcPct val="200000"/>
              </a:lnSpc>
            </a:pPr>
            <a:r>
              <a:rPr lang="en-US" sz="1800" dirty="0">
                <a:latin typeface="Trebuchet MS" panose="020B0703020202090204" pitchFamily="34" charset="0"/>
                <a:hlinkClick r:id="rId4"/>
              </a:rPr>
              <a:t>Naliboff et al. (2020)</a:t>
            </a:r>
            <a:endParaRPr lang="en-US" sz="1800" dirty="0">
              <a:latin typeface="Trebuchet MS" panose="020B0703020202090204" pitchFamily="34" charset="0"/>
            </a:endParaRPr>
          </a:p>
          <a:p>
            <a:pPr algn="r">
              <a:lnSpc>
                <a:spcPct val="200000"/>
              </a:lnSpc>
            </a:pPr>
            <a:r>
              <a:rPr lang="en-US" sz="1800" dirty="0">
                <a:latin typeface="Trebuchet MS" panose="020B0703020202090204" pitchFamily="34" charset="0"/>
                <a:hlinkClick r:id="rId5"/>
              </a:rPr>
              <a:t>Heron et al., (2019)</a:t>
            </a:r>
            <a:endParaRPr lang="en-US" sz="18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/>
        </p:nvSpPr>
        <p:spPr>
          <a:xfrm>
            <a:off x="236478" y="201440"/>
            <a:ext cx="6214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Arial"/>
                <a:cs typeface="Arial"/>
                <a:sym typeface="Trebuchet MS"/>
              </a:rPr>
              <a:t>In development &amp; planned features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0" y="983682"/>
            <a:ext cx="879437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 err="1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Peierls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 Creep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Particles and elasticity</a:t>
            </a:r>
            <a:endParaRPr sz="18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Particles and free surface deformation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Free surface stabilization</a:t>
            </a:r>
            <a:endParaRPr sz="18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dirty="0">
                <a:latin typeface="Trebuchet MS" panose="020B0703020202090204" pitchFamily="34" charset="0"/>
                <a:cs typeface="Calibri"/>
                <a:sym typeface="Calibri"/>
              </a:rPr>
              <a:t>Rate-state friction implementation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dirty="0">
                <a:latin typeface="Trebuchet MS" panose="020B0703020202090204" pitchFamily="34" charset="0"/>
                <a:cs typeface="Calibri"/>
                <a:sym typeface="Calibri"/>
              </a:rPr>
              <a:t>Compressible viscous flow and phase transitions (</a:t>
            </a:r>
            <a:r>
              <a:rPr lang="en-US" sz="1800" dirty="0" err="1">
                <a:latin typeface="Trebuchet MS" panose="020B0703020202090204" pitchFamily="34" charset="0"/>
                <a:cs typeface="Calibri"/>
                <a:sym typeface="Calibri"/>
              </a:rPr>
              <a:t>Visco</a:t>
            </a:r>
            <a:r>
              <a:rPr lang="en-US" sz="1800" dirty="0">
                <a:latin typeface="Trebuchet MS" panose="020B0703020202090204" pitchFamily="34" charset="0"/>
                <a:cs typeface="Calibri"/>
                <a:sym typeface="Calibri"/>
              </a:rPr>
              <a:t> Plastic)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dirty="0">
                <a:latin typeface="Trebuchet MS" panose="020B0703020202090204" pitchFamily="34" charset="0"/>
                <a:cs typeface="Calibri"/>
                <a:sym typeface="Calibri"/>
              </a:rPr>
              <a:t>Mesh-independent plasticity and partitioning of deformation mechanisms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dirty="0">
                <a:latin typeface="Trebuchet MS" panose="020B0703020202090204" pitchFamily="34" charset="0"/>
                <a:cs typeface="Calibri"/>
                <a:sym typeface="Calibri"/>
              </a:rPr>
              <a:t>Two-phase fluid with brittle failure*</a:t>
            </a:r>
            <a:endParaRPr sz="18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dirty="0">
                <a:latin typeface="Trebuchet MS" panose="020B0703020202090204" pitchFamily="34" charset="0"/>
                <a:cs typeface="Calibri"/>
                <a:sym typeface="Calibri"/>
              </a:rPr>
              <a:t>Use of free surface with matrix free (GMG) solvers</a:t>
            </a:r>
            <a:endParaRPr sz="1800" b="0" i="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+mj-lt"/>
              <a:buAutoNum type="arabicPeriod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 Compressible elasticity</a:t>
            </a:r>
          </a:p>
        </p:txBody>
      </p:sp>
    </p:spTree>
    <p:extLst>
      <p:ext uri="{BB962C8B-B14F-4D97-AF65-F5344CB8AC3E}">
        <p14:creationId xmlns:p14="http://schemas.microsoft.com/office/powerpoint/2010/main" val="32369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 descr="SpaceTime_2014_1a_v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78" y="1090280"/>
            <a:ext cx="7477444" cy="467744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975791" y="5803119"/>
            <a:ext cx="7234633" cy="97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Tectonics:</a:t>
            </a:r>
            <a:endParaRPr sz="140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  <a:p>
            <a:pPr marL="0" marR="0" lvl="1" indent="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10</a:t>
            </a:r>
            <a:r>
              <a:rPr lang="en-US" sz="2400" baseline="30000" dirty="0"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0</a:t>
            </a:r>
            <a:r>
              <a:rPr lang="en-US" sz="2400" u="none" strike="noStrike" cap="none" baseline="30000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4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to 10</a:t>
            </a:r>
            <a:r>
              <a:rPr lang="en-US" sz="2400" u="none" strike="noStrike" cap="none" baseline="30000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8</a:t>
            </a:r>
            <a:r>
              <a:rPr lang="en-US" sz="24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 years, &lt;10 to 1000’s of km </a:t>
            </a:r>
            <a:endParaRPr sz="140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833278" y="5324408"/>
            <a:ext cx="2649699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u="none" strike="noStrike" cap="none" dirty="0">
                <a:solidFill>
                  <a:srgbClr val="000000"/>
                </a:solidFill>
                <a:latin typeface="Trebuchet MS" panose="020B0703020202090204" pitchFamily="34" charset="0"/>
                <a:ea typeface="Calibri"/>
                <a:cs typeface="Calibri"/>
                <a:sym typeface="Calibri"/>
              </a:rPr>
              <a:t>Cooper et al., 2015, GSA Today</a:t>
            </a:r>
            <a:endParaRPr sz="1400" u="none" strike="noStrike" cap="none" dirty="0">
              <a:solidFill>
                <a:srgbClr val="000000"/>
              </a:solidFill>
              <a:latin typeface="Trebuchet MS" panose="020B0703020202090204" pitchFamily="34" charset="0"/>
              <a:sym typeface="Arial"/>
            </a:endParaRPr>
          </a:p>
        </p:txBody>
      </p:sp>
      <p:sp>
        <p:nvSpPr>
          <p:cNvPr id="143" name="Google Shape;143;p7"/>
          <p:cNvSpPr txBox="1"/>
          <p:nvPr/>
        </p:nvSpPr>
        <p:spPr>
          <a:xfrm>
            <a:off x="236478" y="201440"/>
            <a:ext cx="613565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Relevant Temporal and Spatial Scales</a:t>
            </a:r>
            <a:endParaRPr sz="2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1287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63133" y="201440"/>
            <a:ext cx="56996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Capture Physics Through Equations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Google Shape;149;p8"/>
              <p:cNvSpPr txBox="1"/>
              <p:nvPr/>
            </p:nvSpPr>
            <p:spPr>
              <a:xfrm>
                <a:off x="63133" y="1011939"/>
                <a:ext cx="9080867" cy="48365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:r>
                  <a:rPr lang="en-US" sz="2000" u="none" strike="noStrike" cap="none" dirty="0">
                    <a:solidFill>
                      <a:srgbClr val="000000"/>
                    </a:solidFill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Governing Equations (Incompressible Viscous Flow)</a:t>
                </a:r>
              </a:p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:r>
                  <a:rPr lang="en-US" sz="20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1. Stokes Equations</a:t>
                </a:r>
              </a:p>
              <a:p>
                <a:pPr>
                  <a:lnSpc>
                    <a:spcPct val="20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ar-AE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ar-AE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200000"/>
                  </a:lnSpc>
                  <a:buSzPts val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ar-AE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ar-AE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ar-AE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ar-AE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:r>
                  <a:rPr lang="en-US" sz="20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2. Conservation of Energy</a:t>
                </a:r>
              </a:p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ar-AE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ar-AE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ar-AE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ar-AE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ar-AE" sz="24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latin typeface="Trebuchet MS" panose="020B0703020202090204" pitchFamily="34" charset="0"/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149" name="Google Shape;149;p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" y="1011939"/>
                <a:ext cx="9080867" cy="4836540"/>
              </a:xfrm>
              <a:prstGeom prst="rect">
                <a:avLst/>
              </a:prstGeom>
              <a:blipFill>
                <a:blip r:embed="rId3"/>
                <a:stretch>
                  <a:fillRect l="-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89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7" name="Google Shape;87;p4"/>
              <p:cNvSpPr txBox="1"/>
              <p:nvPr/>
            </p:nvSpPr>
            <p:spPr>
              <a:xfrm>
                <a:off x="0" y="1045224"/>
                <a:ext cx="9144000" cy="58232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R="0" lvl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</a:pPr>
                <a:r>
                  <a:rPr lang="en-US" sz="2000" b="0" i="0" u="none" strike="noStrike" cap="none" dirty="0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imes New Roman"/>
                  </a:rPr>
                  <a:t>1. Calculate an Effective Viscoelastic Viscosity</a:t>
                </a:r>
                <a:endParaRPr lang="en-US" sz="2000" dirty="0">
                  <a:latin typeface="Trebuchet MS"/>
                  <a:sym typeface="Times New Roman"/>
                </a:endParaRPr>
              </a:p>
              <a:p>
                <a:pPr lvl="0">
                  <a:lnSpc>
                    <a:spcPct val="150000"/>
                  </a:lnSpc>
                  <a:buSzPts val="24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ar-AE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0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imes New Roman"/>
                </a:endParaRPr>
              </a:p>
              <a:p>
                <a:pPr lvl="0">
                  <a:lnSpc>
                    <a:spcPct val="150000"/>
                  </a:lnSpc>
                  <a:buSzPts val="2400"/>
                </a:pPr>
                <a:r>
                  <a:rPr lang="ar-AE" sz="2000" u="none" strike="noStrike" cap="none" dirty="0">
                    <a:solidFill>
                      <a:srgbClr val="000000"/>
                    </a:solidFill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2</a:t>
                </a:r>
                <a:r>
                  <a:rPr lang="en-US" sz="2000" u="none" strike="noStrike" cap="none" dirty="0">
                    <a:solidFill>
                      <a:srgbClr val="000000"/>
                    </a:solidFill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. Calculate the Viscoelastic Stress Accumulation</a:t>
                </a:r>
                <a:endParaRPr lang="en-US" sz="2000" dirty="0">
                  <a:latin typeface="Trebuchet MS" panose="020B0703020202090204" pitchFamily="34" charset="0"/>
                </a:endParaRPr>
              </a:p>
              <a:p>
                <a:pPr>
                  <a:lnSpc>
                    <a:spcPct val="150000"/>
                  </a:lnSpc>
                  <a:buSzPts val="24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+∆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</m:sup>
                      </m:sSup>
                      <m:r>
                        <a:rPr lang="en-US" sz="20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ar-AE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54A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54A4"/>
                                  </a:solidFill>
                                  <a:latin typeface="Cambria Math" panose="02040503050406030204" pitchFamily="18" charset="0"/>
                                </a:rPr>
                                <m:t>+∆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54A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54A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54A4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u="none" strike="noStrike" cap="none" dirty="0">
                  <a:solidFill>
                    <a:srgbClr val="000000"/>
                  </a:solidFill>
                  <a:latin typeface="Trebuchet MS" panose="020B0703020202090204" pitchFamily="34" charset="0"/>
                  <a:ea typeface="Trebuchet MS"/>
                  <a:cs typeface="Trebuchet MS"/>
                  <a:sym typeface="Times New Roman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rebuchet MS"/>
                  <a:buNone/>
                </a:pPr>
                <a:r>
                  <a:rPr lang="en-US" sz="2000" u="none" strike="noStrike" cap="none" dirty="0">
                    <a:solidFill>
                      <a:srgbClr val="000000"/>
                    </a:solidFill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3</a:t>
                </a:r>
                <a:r>
                  <a:rPr lang="en-US" sz="2000" dirty="0"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. </a:t>
                </a:r>
                <a:r>
                  <a:rPr lang="en-US" sz="2000" u="none" strike="noStrike" cap="none" dirty="0">
                    <a:solidFill>
                      <a:srgbClr val="000000"/>
                    </a:solidFill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Add </a:t>
                </a:r>
                <a:r>
                  <a:rPr lang="en-US" sz="2000" u="none" strike="noStrike" cap="none" dirty="0" err="1">
                    <a:solidFill>
                      <a:srgbClr val="000000"/>
                    </a:solidFill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viscoleastic</a:t>
                </a:r>
                <a:r>
                  <a:rPr lang="en-US" sz="2000" u="none" strike="noStrike" cap="none" dirty="0">
                    <a:solidFill>
                      <a:srgbClr val="000000"/>
                    </a:solidFill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 force term to the force-balance equation</a:t>
                </a:r>
              </a:p>
              <a:p>
                <a:pPr>
                  <a:lnSpc>
                    <a:spcPct val="150000"/>
                  </a:lnSpc>
                  <a:buSzPts val="24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ar-AE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ar-AE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000" dirty="0"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r-AE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ar-AE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ar-AE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ar-AE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latin typeface="Trebuchet MS" panose="020B0703020202090204" pitchFamily="34" charset="0"/>
                  <a:ea typeface="Trebuchet MS"/>
                  <a:cs typeface="Trebuchet MS"/>
                  <a:sym typeface="Times New Roman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rebuchet MS"/>
                  <a:buNone/>
                </a:pPr>
                <a:r>
                  <a:rPr lang="en-US" sz="2000" dirty="0">
                    <a:latin typeface="Trebuchet MS" panose="020B0703020202090204" pitchFamily="34" charset="0"/>
                    <a:ea typeface="Trebuchet MS"/>
                    <a:cs typeface="Trebuchet MS"/>
                    <a:sym typeface="Times New Roman"/>
                  </a:rPr>
                  <a:t>4. Track stresses with advected field or particles*</a:t>
                </a:r>
              </a:p>
              <a:p>
                <a:pPr>
                  <a:lnSpc>
                    <a:spcPct val="200000"/>
                  </a:lnSpc>
                  <a:buSzPts val="2400"/>
                </a:pPr>
                <a:r>
                  <a:rPr lang="en-US" sz="2000" dirty="0">
                    <a:latin typeface="Trebuchet MS"/>
                    <a:ea typeface="Trebuchet MS"/>
                    <a:cs typeface="Trebuchet MS"/>
                    <a:sym typeface="Times New Roman"/>
                  </a:rPr>
                  <a:t>*</a:t>
                </a:r>
                <a:r>
                  <a:rPr lang="en-US" sz="2000" dirty="0">
                    <a:latin typeface="Trebuchet MS"/>
                    <a:ea typeface="Trebuchet MS"/>
                    <a:cs typeface="Trebuchet MS"/>
                    <a:sym typeface="Times New Roman"/>
                    <a:hlinkClick r:id="rId3"/>
                  </a:rPr>
                  <a:t>Approach from </a:t>
                </a:r>
                <a:r>
                  <a:rPr lang="en-US" sz="2000" dirty="0" err="1">
                    <a:latin typeface="Trebuchet MS"/>
                    <a:ea typeface="Trebuchet MS"/>
                    <a:cs typeface="Trebuchet MS"/>
                    <a:sym typeface="Times New Roman"/>
                    <a:hlinkClick r:id="rId3"/>
                  </a:rPr>
                  <a:t>Moresi</a:t>
                </a:r>
                <a:r>
                  <a:rPr lang="en-US" sz="2000" dirty="0">
                    <a:latin typeface="Trebuchet MS"/>
                    <a:ea typeface="Trebuchet MS"/>
                    <a:cs typeface="Trebuchet MS"/>
                    <a:sym typeface="Times New Roman"/>
                    <a:hlinkClick r:id="rId3"/>
                  </a:rPr>
                  <a:t> et al., 2003</a:t>
                </a:r>
                <a:endParaRPr lang="en-US" sz="2000" dirty="0">
                  <a:latin typeface="Trebuchet MS"/>
                  <a:ea typeface="Trebuchet MS"/>
                  <a:cs typeface="Trebuchet MS"/>
                  <a:sym typeface="Times New Roman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Trebuchet MS"/>
                  <a:buNone/>
                </a:pPr>
                <a:endParaRPr lang="en-US" sz="24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imes New Roman"/>
                </a:endParaRPr>
              </a:p>
            </p:txBody>
          </p:sp>
        </mc:Choice>
        <mc:Fallback xmlns="">
          <p:sp>
            <p:nvSpPr>
              <p:cNvPr id="87" name="Google Shape;87;p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45224"/>
                <a:ext cx="9144000" cy="5823286"/>
              </a:xfrm>
              <a:prstGeom prst="rect">
                <a:avLst/>
              </a:prstGeom>
              <a:blipFill>
                <a:blip r:embed="rId4"/>
                <a:stretch>
                  <a:fillRect l="-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48;p8">
            <a:extLst>
              <a:ext uri="{FF2B5EF4-FFF2-40B4-BE49-F238E27FC236}">
                <a16:creationId xmlns:a16="http://schemas.microsoft.com/office/drawing/2014/main" id="{7B4727DB-84BB-BF45-B60F-4218E03DA08E}"/>
              </a:ext>
            </a:extLst>
          </p:cNvPr>
          <p:cNvSpPr txBox="1"/>
          <p:nvPr/>
        </p:nvSpPr>
        <p:spPr>
          <a:xfrm>
            <a:off x="63133" y="201440"/>
            <a:ext cx="56996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Capture Physics Through Equations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7C35CE9-39DF-D342-81AF-B62F095E2401}"/>
              </a:ext>
            </a:extLst>
          </p:cNvPr>
          <p:cNvSpPr/>
          <p:nvPr/>
        </p:nvSpPr>
        <p:spPr>
          <a:xfrm>
            <a:off x="2102068" y="5024500"/>
            <a:ext cx="978408" cy="16816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/>
        </p:nvSpPr>
        <p:spPr>
          <a:xfrm>
            <a:off x="63133" y="201440"/>
            <a:ext cx="56996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rebuchet MS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Capture Physics Through Equations</a:t>
            </a:r>
            <a:endParaRPr sz="2800" b="0" i="0" u="none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Google Shape;149;p8"/>
              <p:cNvSpPr txBox="1"/>
              <p:nvPr/>
            </p:nvSpPr>
            <p:spPr>
              <a:xfrm>
                <a:off x="63133" y="1011939"/>
                <a:ext cx="9080867" cy="56675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:r>
                  <a:rPr lang="en-US" sz="2000" u="none" strike="noStrike" cap="none" dirty="0">
                    <a:solidFill>
                      <a:srgbClr val="000000"/>
                    </a:solidFill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Constitutive Relationships (Rheology)</a:t>
                </a: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:r>
                  <a:rPr lang="en-US" sz="20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1. Nonlinear viscous flow (diffusion, dislocation, or composite creep</a:t>
                </a:r>
                <a:r>
                  <a:rPr lang="en-US" sz="22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)</a:t>
                </a:r>
              </a:p>
              <a:p>
                <a:pPr>
                  <a:lnSpc>
                    <a:spcPct val="150000"/>
                  </a:lnSpc>
                  <a:buSzPts val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𝑃𝑉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𝑛𝑅𝑇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𝑃𝑉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𝑛𝑅𝑇</m:t>
                            </m:r>
                          </m:den>
                        </m:f>
                      </m:sup>
                    </m:sSup>
                  </m:oMath>
                </a14:m>
                <a:endParaRPr lang="en-US" sz="2200" dirty="0">
                  <a:latin typeface="Trebuchet MS" panose="020B0703020202090204" pitchFamily="34" charset="0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:endParaRPr lang="en-US" sz="2000" dirty="0">
                  <a:latin typeface="Trebuchet MS" panose="020B0703020202090204" pitchFamily="34" charset="0"/>
                  <a:ea typeface="Calibri"/>
                  <a:cs typeface="Calibri"/>
                  <a:sym typeface="Calibri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Calibri"/>
                  <a:buNone/>
                </a:pPr>
                <a:r>
                  <a:rPr lang="en-US" sz="20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2. Viscoelasticity</a:t>
                </a:r>
              </a:p>
              <a:p>
                <a:pPr lvl="0">
                  <a:lnSpc>
                    <a:spcPct val="150000"/>
                  </a:lnSpc>
                  <a:buSzPts val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2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ar-AE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200" dirty="0">
                  <a:latin typeface="Trebuchet MS" panose="020B0703020202090204" pitchFamily="34" charset="0"/>
                  <a:ea typeface="Calibri"/>
                  <a:cs typeface="Calibri"/>
                  <a:sym typeface="Calibri"/>
                </a:endParaRPr>
              </a:p>
              <a:p>
                <a:pPr lvl="0">
                  <a:lnSpc>
                    <a:spcPct val="150000"/>
                  </a:lnSpc>
                  <a:buSzPts val="2800"/>
                </a:pPr>
                <a:endParaRPr lang="en-US" sz="2000" dirty="0">
                  <a:latin typeface="Trebuchet MS" panose="020B0703020202090204" pitchFamily="34" charset="0"/>
                  <a:ea typeface="Calibri"/>
                  <a:cs typeface="Calibri"/>
                  <a:sym typeface="Calibri"/>
                </a:endParaRPr>
              </a:p>
              <a:p>
                <a:pPr lvl="0">
                  <a:lnSpc>
                    <a:spcPct val="150000"/>
                  </a:lnSpc>
                  <a:buSzPts val="2800"/>
                </a:pPr>
                <a:r>
                  <a:rPr lang="en-US" sz="20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3. Plasticity (Drucker Prager)</a:t>
                </a:r>
                <a:r>
                  <a:rPr lang="en-US" sz="2000" dirty="0">
                    <a:latin typeface="Trebuchet MS" panose="020B0703020202090204" pitchFamily="34" charset="0"/>
                  </a:rPr>
                  <a:t> </a:t>
                </a:r>
                <a:endParaRPr lang="en-US" sz="20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SzPts val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func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func>
                  </m:oMath>
                </a14:m>
                <a:r>
                  <a:rPr lang="en-US" sz="24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̇"/>
                            <m:ctrlPr>
                              <a:rPr lang="en-US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sz="2200" dirty="0">
                    <a:latin typeface="Trebuchet MS" panose="020B0703020202090204" pitchFamily="34" charset="0"/>
                    <a:ea typeface="Calibri"/>
                    <a:cs typeface="Calibri"/>
                    <a:sym typeface="Calibri"/>
                  </a:rPr>
                  <a:t>,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US" sz="20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20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chemeClr val="accent6"/>
                  </a:solidFill>
                  <a:latin typeface="Trebuchet MS" panose="020B070302020209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" name="Google Shape;149;p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3" y="1011939"/>
                <a:ext cx="9080867" cy="5667537"/>
              </a:xfrm>
              <a:prstGeom prst="rect">
                <a:avLst/>
              </a:prstGeom>
              <a:blipFill>
                <a:blip r:embed="rId3"/>
                <a:stretch>
                  <a:fillRect l="-9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682854"/>
      </p:ext>
    </p:extLst>
  </p:cSld>
  <p:clrMapOvr>
    <a:masterClrMapping/>
  </p:clrMapOvr>
</p:sld>
</file>

<file path=ppt/theme/theme1.xml><?xml version="1.0" encoding="utf-8"?>
<a:theme xmlns:a="http://schemas.openxmlformats.org/drawingml/2006/main" name="CIG_templates_grey">
  <a:themeElements>
    <a:clrScheme name="CIG_templates_gre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A1F03"/>
      </a:accent1>
      <a:accent2>
        <a:srgbClr val="D9531E"/>
      </a:accent2>
      <a:accent3>
        <a:srgbClr val="E58E1A"/>
      </a:accent3>
      <a:accent4>
        <a:srgbClr val="A3A510"/>
      </a:accent4>
      <a:accent5>
        <a:srgbClr val="5091CD"/>
      </a:accent5>
      <a:accent6>
        <a:srgbClr val="0054A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G_templates_grey">
  <a:themeElements>
    <a:clrScheme name="CIG_templates_gre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A1F03"/>
      </a:accent1>
      <a:accent2>
        <a:srgbClr val="D9531E"/>
      </a:accent2>
      <a:accent3>
        <a:srgbClr val="E58E1A"/>
      </a:accent3>
      <a:accent4>
        <a:srgbClr val="A3A510"/>
      </a:accent4>
      <a:accent5>
        <a:srgbClr val="5091CD"/>
      </a:accent5>
      <a:accent6>
        <a:srgbClr val="0054A4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4349</TotalTime>
  <Words>4240</Words>
  <Application>Microsoft Macintosh PowerPoint</Application>
  <PresentationFormat>On-screen Show (4:3)</PresentationFormat>
  <Paragraphs>585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Andale Mono</vt:lpstr>
      <vt:lpstr>Arial</vt:lpstr>
      <vt:lpstr>Calibri</vt:lpstr>
      <vt:lpstr>Cambria Math</vt:lpstr>
      <vt:lpstr>Helvetica Neue Light</vt:lpstr>
      <vt:lpstr>Menlo</vt:lpstr>
      <vt:lpstr>Times New Roman</vt:lpstr>
      <vt:lpstr>Trebuchet MS</vt:lpstr>
      <vt:lpstr>CIG_templates_grey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John Naliboff</cp:lastModifiedBy>
  <cp:revision>527</cp:revision>
  <dcterms:modified xsi:type="dcterms:W3CDTF">2020-07-22T16:32:21Z</dcterms:modified>
</cp:coreProperties>
</file>